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7" name="Shape 26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471487" y="514135"/>
            <a:ext cx="1917701" cy="568011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5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2566988" y="715604"/>
            <a:ext cx="2900363" cy="574393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icture Placeholder 7"/>
          <p:cNvSpPr>
            <a:spLocks noGrp="1"/>
          </p:cNvSpPr>
          <p:nvPr>
            <p:ph type="pic" sz="half" idx="13"/>
          </p:nvPr>
        </p:nvSpPr>
        <p:spPr>
          <a:xfrm>
            <a:off x="6967470" y="708338"/>
            <a:ext cx="4469550" cy="56989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693694" y="1118465"/>
            <a:ext cx="3223719" cy="411040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702933" y="404404"/>
            <a:ext cx="2158938" cy="275275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424281" y="3431706"/>
            <a:ext cx="3743127" cy="293566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7200" y="426357"/>
            <a:ext cx="2750457" cy="333284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5370288" y="4009575"/>
            <a:ext cx="3744688" cy="2416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846284" y="431800"/>
            <a:ext cx="3875315" cy="289197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icture Placeholder 2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icture Placeholder 22"/>
          <p:cNvSpPr>
            <a:spLocks noGrp="1"/>
          </p:cNvSpPr>
          <p:nvPr>
            <p:ph type="pic" idx="13"/>
          </p:nvPr>
        </p:nvSpPr>
        <p:spPr>
          <a:xfrm>
            <a:off x="4996336" y="-19050"/>
            <a:ext cx="7195664" cy="691270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icture Placeholder 8"/>
          <p:cNvSpPr>
            <a:spLocks noGrp="1"/>
          </p:cNvSpPr>
          <p:nvPr>
            <p:ph type="pic" idx="13"/>
          </p:nvPr>
        </p:nvSpPr>
        <p:spPr>
          <a:xfrm>
            <a:off x="219075" y="153987"/>
            <a:ext cx="5876925" cy="651668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icture Placeholder 5"/>
          <p:cNvSpPr>
            <a:spLocks noGrp="1"/>
          </p:cNvSpPr>
          <p:nvPr>
            <p:ph type="pic" sz="half" idx="13"/>
          </p:nvPr>
        </p:nvSpPr>
        <p:spPr>
          <a:xfrm>
            <a:off x="8157029" y="831515"/>
            <a:ext cx="3759655" cy="587386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4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865824" y="152625"/>
            <a:ext cx="2753613" cy="390678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47584" y="644472"/>
            <a:ext cx="5716188" cy="278452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5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328228" y="3429000"/>
            <a:ext cx="5716188" cy="278452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icture Placeholder 14"/>
          <p:cNvSpPr>
            <a:spLocks noGrp="1"/>
          </p:cNvSpPr>
          <p:nvPr>
            <p:ph type="pic" sz="half" idx="13"/>
          </p:nvPr>
        </p:nvSpPr>
        <p:spPr>
          <a:xfrm>
            <a:off x="486530" y="919162"/>
            <a:ext cx="5609471" cy="501967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/>
          <p:cNvSpPr>
            <a:spLocks noGrp="1"/>
          </p:cNvSpPr>
          <p:nvPr>
            <p:ph type="pic" sz="half" idx="13"/>
          </p:nvPr>
        </p:nvSpPr>
        <p:spPr>
          <a:xfrm>
            <a:off x="576775" y="829991"/>
            <a:ext cx="5430131" cy="412301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0" name="Picture Placeholder 7"/>
          <p:cNvSpPr>
            <a:spLocks noGrp="1"/>
          </p:cNvSpPr>
          <p:nvPr>
            <p:ph type="pic" idx="14"/>
          </p:nvPr>
        </p:nvSpPr>
        <p:spPr>
          <a:xfrm>
            <a:off x="6637605" y="239150"/>
            <a:ext cx="5390272" cy="644300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icture Placeholder 11"/>
          <p:cNvSpPr>
            <a:spLocks noGrp="1"/>
          </p:cNvSpPr>
          <p:nvPr>
            <p:ph type="pic" sz="half" idx="13"/>
          </p:nvPr>
        </p:nvSpPr>
        <p:spPr>
          <a:xfrm>
            <a:off x="8105301" y="1611408"/>
            <a:ext cx="3788912" cy="524659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7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419668" y="467776"/>
            <a:ext cx="2122241" cy="592244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icture Placeholder 5"/>
          <p:cNvSpPr>
            <a:spLocks noGrp="1"/>
          </p:cNvSpPr>
          <p:nvPr>
            <p:ph type="pic" sz="half" idx="13"/>
          </p:nvPr>
        </p:nvSpPr>
        <p:spPr>
          <a:xfrm>
            <a:off x="4762500" y="1454149"/>
            <a:ext cx="6997700" cy="389587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1" name="Shape 18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icture Placeholder 5"/>
          <p:cNvSpPr>
            <a:spLocks noGrp="1"/>
          </p:cNvSpPr>
          <p:nvPr>
            <p:ph type="pic" idx="13"/>
          </p:nvPr>
        </p:nvSpPr>
        <p:spPr>
          <a:xfrm>
            <a:off x="0" y="0"/>
            <a:ext cx="8293101" cy="478711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icture Placeholder 4"/>
          <p:cNvSpPr>
            <a:spLocks noGrp="1"/>
          </p:cNvSpPr>
          <p:nvPr>
            <p:ph type="pic" idx="13"/>
          </p:nvPr>
        </p:nvSpPr>
        <p:spPr>
          <a:xfrm>
            <a:off x="3898901" y="2070881"/>
            <a:ext cx="8293100" cy="478711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97" name="Shape 197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icture Placeholder 10"/>
          <p:cNvSpPr>
            <a:spLocks noGrp="1"/>
          </p:cNvSpPr>
          <p:nvPr>
            <p:ph type="pic" sz="half" idx="13"/>
          </p:nvPr>
        </p:nvSpPr>
        <p:spPr>
          <a:xfrm>
            <a:off x="-2" y="1333499"/>
            <a:ext cx="7057626" cy="4191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05" name="Shape 205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1588956" y="1843789"/>
            <a:ext cx="2158585" cy="21585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3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016708" y="1843789"/>
            <a:ext cx="2158585" cy="215858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35" name="Shape 235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405462" y="1832992"/>
            <a:ext cx="3634069" cy="255870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43" name="Shape 24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14"/>
          <p:cNvSpPr>
            <a:spLocks noGrp="1"/>
          </p:cNvSpPr>
          <p:nvPr>
            <p:ph type="pic" sz="half" idx="13"/>
          </p:nvPr>
        </p:nvSpPr>
        <p:spPr>
          <a:xfrm>
            <a:off x="1011970" y="449550"/>
            <a:ext cx="3335314" cy="601987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1_Screen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1362075" y="1471631"/>
            <a:ext cx="3491945" cy="349194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51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350027" y="247648"/>
            <a:ext cx="3491946" cy="349194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52" name="Picture Placeholder 14"/>
          <p:cNvSpPr>
            <a:spLocks noGrp="1"/>
          </p:cNvSpPr>
          <p:nvPr>
            <p:ph type="pic" sz="quarter" idx="15"/>
          </p:nvPr>
        </p:nvSpPr>
        <p:spPr>
          <a:xfrm>
            <a:off x="7337980" y="1345632"/>
            <a:ext cx="3491945" cy="349194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23"/>
          <p:cNvSpPr>
            <a:spLocks noGrp="1"/>
          </p:cNvSpPr>
          <p:nvPr>
            <p:ph type="pic" idx="13"/>
          </p:nvPr>
        </p:nvSpPr>
        <p:spPr>
          <a:xfrm>
            <a:off x="6494457" y="253217"/>
            <a:ext cx="5532687" cy="642893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14"/>
          <p:cNvSpPr>
            <a:spLocks noGrp="1"/>
          </p:cNvSpPr>
          <p:nvPr>
            <p:ph type="pic" sz="half" idx="13"/>
          </p:nvPr>
        </p:nvSpPr>
        <p:spPr>
          <a:xfrm>
            <a:off x="315291" y="164419"/>
            <a:ext cx="4728032" cy="651668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icture Placeholder 11"/>
          <p:cNvSpPr>
            <a:spLocks noGrp="1"/>
          </p:cNvSpPr>
          <p:nvPr>
            <p:ph type="pic" sz="half" idx="13"/>
          </p:nvPr>
        </p:nvSpPr>
        <p:spPr>
          <a:xfrm>
            <a:off x="7391400" y="-1"/>
            <a:ext cx="4800600" cy="535305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icture Placeholder 5"/>
          <p:cNvSpPr>
            <a:spLocks noGrp="1"/>
          </p:cNvSpPr>
          <p:nvPr>
            <p:ph type="pic" sz="half" idx="13"/>
          </p:nvPr>
        </p:nvSpPr>
        <p:spPr>
          <a:xfrm>
            <a:off x="1009650" y="0"/>
            <a:ext cx="4857750" cy="601814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icture Placeholder 11"/>
          <p:cNvSpPr>
            <a:spLocks noGrp="1"/>
          </p:cNvSpPr>
          <p:nvPr>
            <p:ph type="pic" idx="13"/>
          </p:nvPr>
        </p:nvSpPr>
        <p:spPr>
          <a:xfrm>
            <a:off x="6515100" y="3872"/>
            <a:ext cx="5676900" cy="685412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icture Placeholder 6"/>
          <p:cNvSpPr>
            <a:spLocks noGrp="1"/>
          </p:cNvSpPr>
          <p:nvPr>
            <p:ph type="pic" idx="13"/>
          </p:nvPr>
        </p:nvSpPr>
        <p:spPr>
          <a:xfrm>
            <a:off x="0" y="1095250"/>
            <a:ext cx="12192000" cy="57627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Rectangle 5"/>
          <p:cNvSpPr/>
          <p:nvPr/>
        </p:nvSpPr>
        <p:spPr>
          <a:xfrm>
            <a:off x="12700" y="1"/>
            <a:ext cx="12192000" cy="6858001"/>
          </a:xfrm>
          <a:prstGeom prst="rect">
            <a:avLst/>
          </a:prstGeom>
          <a:gradFill>
            <a:gsLst>
              <a:gs pos="0">
                <a:srgbClr val="A7A7A7"/>
              </a:gs>
              <a:gs pos="100000">
                <a:srgbClr val="000000"/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0" name="TextBox 3"/>
          <p:cNvSpPr txBox="1"/>
          <p:nvPr/>
        </p:nvSpPr>
        <p:spPr>
          <a:xfrm>
            <a:off x="1684553" y="2656001"/>
            <a:ext cx="8822895" cy="1386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8500" spc="531"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Kelson Sans"/>
                <a:ea typeface="Kelson Sans"/>
                <a:cs typeface="Kelson Sans"/>
                <a:sym typeface="Kelson Sans"/>
              </a:defRPr>
            </a:lvl1pPr>
          </a:lstStyle>
          <a:p>
            <a:r>
              <a:t>ZERO HUNGER</a:t>
            </a:r>
          </a:p>
        </p:txBody>
      </p:sp>
      <p:sp>
        <p:nvSpPr>
          <p:cNvPr id="271" name="TextBox 9"/>
          <p:cNvSpPr txBox="1"/>
          <p:nvPr/>
        </p:nvSpPr>
        <p:spPr>
          <a:xfrm>
            <a:off x="912925" y="4071773"/>
            <a:ext cx="10366150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400" b="1" spc="600"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Lato Medium"/>
                <a:ea typeface="Lato Medium"/>
                <a:cs typeface="Lato Medium"/>
                <a:sym typeface="Lato Medium"/>
              </a:defRPr>
            </a:lvl1pPr>
          </a:lstStyle>
          <a:p>
            <a:r>
              <a:t>AN EFFORT FOR BETTER AND SMARTER FOOD WASTE MANAGEMENT</a:t>
            </a:r>
          </a:p>
        </p:txBody>
      </p:sp>
      <p:sp>
        <p:nvSpPr>
          <p:cNvPr id="272" name="Straight Connector 12"/>
          <p:cNvSpPr/>
          <p:nvPr/>
        </p:nvSpPr>
        <p:spPr>
          <a:xfrm flipH="1">
            <a:off x="7025854" y="5283472"/>
            <a:ext cx="1684920" cy="1684920"/>
          </a:xfrm>
          <a:prstGeom prst="line">
            <a:avLst/>
          </a:prstGeom>
          <a:ln w="28575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3" name="Straight Connector 13"/>
          <p:cNvSpPr/>
          <p:nvPr/>
        </p:nvSpPr>
        <p:spPr>
          <a:xfrm flipH="1">
            <a:off x="7980721" y="4555749"/>
            <a:ext cx="1647110" cy="1647112"/>
          </a:xfrm>
          <a:prstGeom prst="line">
            <a:avLst/>
          </a:prstGeom>
          <a:ln w="28575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4" name="Straight Connector 28"/>
          <p:cNvSpPr/>
          <p:nvPr/>
        </p:nvSpPr>
        <p:spPr>
          <a:xfrm flipH="1">
            <a:off x="2751396" y="727721"/>
            <a:ext cx="1684921" cy="1684921"/>
          </a:xfrm>
          <a:prstGeom prst="line">
            <a:avLst/>
          </a:prstGeom>
          <a:ln w="28575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5" name="Straight Connector 29"/>
          <p:cNvSpPr/>
          <p:nvPr/>
        </p:nvSpPr>
        <p:spPr>
          <a:xfrm flipH="1">
            <a:off x="3706264" y="-1"/>
            <a:ext cx="1647111" cy="1647111"/>
          </a:xfrm>
          <a:prstGeom prst="line">
            <a:avLst/>
          </a:prstGeom>
          <a:ln w="28575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Freeform: Shape 22"/>
          <p:cNvSpPr/>
          <p:nvPr/>
        </p:nvSpPr>
        <p:spPr>
          <a:xfrm>
            <a:off x="1092193" y="150379"/>
            <a:ext cx="4943504" cy="63032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93" y="0"/>
                </a:moveTo>
                <a:lnTo>
                  <a:pt x="21600" y="0"/>
                </a:lnTo>
                <a:lnTo>
                  <a:pt x="21600" y="17512"/>
                </a:lnTo>
                <a:lnTo>
                  <a:pt x="16107" y="21600"/>
                </a:lnTo>
                <a:lnTo>
                  <a:pt x="0" y="21600"/>
                </a:lnTo>
                <a:lnTo>
                  <a:pt x="0" y="4088"/>
                </a:lnTo>
                <a:close/>
              </a:path>
            </a:pathLst>
          </a:custGeom>
          <a:solidFill>
            <a:srgbClr val="3B38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5" name="TextBox 11"/>
          <p:cNvSpPr txBox="1"/>
          <p:nvPr/>
        </p:nvSpPr>
        <p:spPr>
          <a:xfrm>
            <a:off x="1433509" y="5316883"/>
            <a:ext cx="2628264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lvl1pPr>
          </a:lstStyle>
          <a:p>
            <a:r>
              <a:t>JIVESH SINGH</a:t>
            </a:r>
          </a:p>
        </p:txBody>
      </p:sp>
      <p:sp>
        <p:nvSpPr>
          <p:cNvPr id="376" name="Rectangle 14"/>
          <p:cNvSpPr/>
          <p:nvPr/>
        </p:nvSpPr>
        <p:spPr>
          <a:xfrm>
            <a:off x="7565942" y="5228869"/>
            <a:ext cx="2454092" cy="932715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7" name="TextBox 15"/>
          <p:cNvSpPr txBox="1"/>
          <p:nvPr/>
        </p:nvSpPr>
        <p:spPr>
          <a:xfrm>
            <a:off x="8340642" y="5547519"/>
            <a:ext cx="3568701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lvl1pPr>
          </a:lstStyle>
          <a:p>
            <a:r>
              <a:t>RAJ JHUNJHUNWALA</a:t>
            </a:r>
          </a:p>
        </p:txBody>
      </p:sp>
      <p:sp>
        <p:nvSpPr>
          <p:cNvPr id="378" name="Rectangle 16"/>
          <p:cNvSpPr/>
          <p:nvPr/>
        </p:nvSpPr>
        <p:spPr>
          <a:xfrm>
            <a:off x="7724057" y="5390429"/>
            <a:ext cx="65163" cy="309490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9" name="Rectangle 17"/>
          <p:cNvSpPr/>
          <p:nvPr/>
        </p:nvSpPr>
        <p:spPr>
          <a:xfrm>
            <a:off x="5860512" y="2142014"/>
            <a:ext cx="2454092" cy="932715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0" name="TextBox 18"/>
          <p:cNvSpPr txBox="1"/>
          <p:nvPr/>
        </p:nvSpPr>
        <p:spPr>
          <a:xfrm>
            <a:off x="7003512" y="1609763"/>
            <a:ext cx="2628264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lvl1pPr>
          </a:lstStyle>
          <a:p>
            <a:r>
              <a:t>JATIN KUSHWAH</a:t>
            </a:r>
          </a:p>
        </p:txBody>
      </p:sp>
      <p:sp>
        <p:nvSpPr>
          <p:cNvPr id="381" name="Rectangle 19"/>
          <p:cNvSpPr/>
          <p:nvPr/>
        </p:nvSpPr>
        <p:spPr>
          <a:xfrm>
            <a:off x="6018627" y="2303575"/>
            <a:ext cx="65163" cy="309490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2" name="TextBox 20"/>
          <p:cNvSpPr txBox="1"/>
          <p:nvPr/>
        </p:nvSpPr>
        <p:spPr>
          <a:xfrm>
            <a:off x="8674275" y="2749556"/>
            <a:ext cx="2904940" cy="1225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90000"/>
              </a:lnSpc>
              <a:defRPr sz="39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pPr>
            <a:r>
              <a:t>MEET</a:t>
            </a:r>
          </a:p>
          <a:p>
            <a:pPr>
              <a:lnSpc>
                <a:spcPct val="90000"/>
              </a:lnSpc>
              <a:defRPr sz="3900" b="1">
                <a:solidFill>
                  <a:srgbClr val="9E5BD9"/>
                </a:solidFill>
                <a:latin typeface="Kelson Sans"/>
                <a:ea typeface="Kelson Sans"/>
                <a:cs typeface="Kelson Sans"/>
                <a:sym typeface="Kelson Sans"/>
              </a:defRPr>
            </a:pPr>
            <a:r>
              <a:t>F_SOCIETY</a:t>
            </a:r>
          </a:p>
        </p:txBody>
      </p:sp>
      <p:sp>
        <p:nvSpPr>
          <p:cNvPr id="383" name="Rectangle 21"/>
          <p:cNvSpPr/>
          <p:nvPr/>
        </p:nvSpPr>
        <p:spPr>
          <a:xfrm rot="16200000">
            <a:off x="8857790" y="2567066"/>
            <a:ext cx="98474" cy="309490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4" name="Straight Connector 23"/>
          <p:cNvSpPr/>
          <p:nvPr/>
        </p:nvSpPr>
        <p:spPr>
          <a:xfrm flipH="1">
            <a:off x="9540129" y="1132127"/>
            <a:ext cx="1131743" cy="1131741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5" name="Straight Connector 24"/>
          <p:cNvSpPr/>
          <p:nvPr/>
        </p:nvSpPr>
        <p:spPr>
          <a:xfrm flipH="1">
            <a:off x="10686759" y="404405"/>
            <a:ext cx="902169" cy="902171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86" name="IMG_20191109_012541_952.jp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7696" r="13873"/>
          <a:stretch>
            <a:fillRect/>
          </a:stretch>
        </p:blipFill>
        <p:spPr>
          <a:xfrm>
            <a:off x="693694" y="1118465"/>
            <a:ext cx="3223817" cy="4110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94" y="0"/>
                </a:moveTo>
                <a:lnTo>
                  <a:pt x="0" y="4088"/>
                </a:lnTo>
                <a:lnTo>
                  <a:pt x="0" y="21600"/>
                </a:lnTo>
                <a:lnTo>
                  <a:pt x="16106" y="21600"/>
                </a:lnTo>
                <a:lnTo>
                  <a:pt x="21600" y="17512"/>
                </a:lnTo>
                <a:lnTo>
                  <a:pt x="21600" y="0"/>
                </a:lnTo>
                <a:lnTo>
                  <a:pt x="5494" y="0"/>
                </a:lnTo>
                <a:close/>
              </a:path>
            </a:pathLst>
          </a:custGeom>
        </p:spPr>
      </p:pic>
      <p:pic>
        <p:nvPicPr>
          <p:cNvPr id="387" name="IMG-20190615-WA0019-01.jpeg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l="28070" t="17337" r="22220" b="17337"/>
          <a:stretch>
            <a:fillRect/>
          </a:stretch>
        </p:blipFill>
        <p:spPr>
          <a:xfrm>
            <a:off x="4702933" y="404404"/>
            <a:ext cx="2159001" cy="27527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91" y="0"/>
                </a:moveTo>
                <a:lnTo>
                  <a:pt x="0" y="4089"/>
                </a:lnTo>
                <a:lnTo>
                  <a:pt x="0" y="21600"/>
                </a:lnTo>
                <a:lnTo>
                  <a:pt x="16109" y="21600"/>
                </a:lnTo>
                <a:lnTo>
                  <a:pt x="21600" y="17511"/>
                </a:lnTo>
                <a:lnTo>
                  <a:pt x="21600" y="0"/>
                </a:lnTo>
                <a:lnTo>
                  <a:pt x="5491" y="0"/>
                </a:lnTo>
                <a:close/>
              </a:path>
            </a:pathLst>
          </a:custGeom>
        </p:spPr>
      </p:pic>
      <p:pic>
        <p:nvPicPr>
          <p:cNvPr id="388" name="IMG_2029.jpg"/>
          <p:cNvPicPr>
            <a:picLocks noGrp="1" noChangeAspect="1"/>
          </p:cNvPicPr>
          <p:nvPr>
            <p:ph type="pic" idx="15"/>
          </p:nvPr>
        </p:nvPicPr>
        <p:blipFill>
          <a:blip r:embed="rId4"/>
          <a:srcRect l="2185" r="2190"/>
          <a:stretch>
            <a:fillRect/>
          </a:stretch>
        </p:blipFill>
        <p:spPr>
          <a:xfrm>
            <a:off x="4424281" y="3431706"/>
            <a:ext cx="3742929" cy="29356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6107"/>
                </a:lnTo>
                <a:lnTo>
                  <a:pt x="4088" y="21600"/>
                </a:lnTo>
                <a:lnTo>
                  <a:pt x="21600" y="21600"/>
                </a:lnTo>
                <a:lnTo>
                  <a:pt x="21600" y="5493"/>
                </a:lnTo>
                <a:lnTo>
                  <a:pt x="17512" y="0"/>
                </a:lnTo>
                <a:lnTo>
                  <a:pt x="0" y="0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Rectangle 5"/>
          <p:cNvSpPr/>
          <p:nvPr/>
        </p:nvSpPr>
        <p:spPr>
          <a:xfrm>
            <a:off x="0" y="1"/>
            <a:ext cx="12192000" cy="6858001"/>
          </a:xfrm>
          <a:prstGeom prst="rect">
            <a:avLst/>
          </a:prstGeom>
          <a:gradFill>
            <a:gsLst>
              <a:gs pos="0">
                <a:srgbClr val="A7A7A7"/>
              </a:gs>
              <a:gs pos="100000">
                <a:srgbClr val="000000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1" name="TextBox 6"/>
          <p:cNvSpPr txBox="1"/>
          <p:nvPr/>
        </p:nvSpPr>
        <p:spPr>
          <a:xfrm>
            <a:off x="2155349" y="2656001"/>
            <a:ext cx="7881304" cy="155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600" spc="600"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Kelson Sans"/>
                <a:ea typeface="Kelson Sans"/>
                <a:cs typeface="Kelson Sans"/>
                <a:sym typeface="Kelson Sans"/>
              </a:defRPr>
            </a:lvl1pPr>
          </a:lstStyle>
          <a:p>
            <a:r>
              <a:t>THANK YOU</a:t>
            </a:r>
          </a:p>
        </p:txBody>
      </p:sp>
      <p:sp>
        <p:nvSpPr>
          <p:cNvPr id="392" name="Straight Connector 8"/>
          <p:cNvSpPr/>
          <p:nvPr/>
        </p:nvSpPr>
        <p:spPr>
          <a:xfrm flipH="1">
            <a:off x="7025854" y="5283472"/>
            <a:ext cx="1684920" cy="1684920"/>
          </a:xfrm>
          <a:prstGeom prst="line">
            <a:avLst/>
          </a:prstGeom>
          <a:ln w="28575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3" name="Straight Connector 9"/>
          <p:cNvSpPr/>
          <p:nvPr/>
        </p:nvSpPr>
        <p:spPr>
          <a:xfrm flipH="1">
            <a:off x="7980721" y="4555749"/>
            <a:ext cx="1647110" cy="1647112"/>
          </a:xfrm>
          <a:prstGeom prst="line">
            <a:avLst/>
          </a:prstGeom>
          <a:ln w="28575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4" name="Straight Connector 10"/>
          <p:cNvSpPr/>
          <p:nvPr/>
        </p:nvSpPr>
        <p:spPr>
          <a:xfrm flipH="1">
            <a:off x="2751396" y="727721"/>
            <a:ext cx="1684921" cy="1684921"/>
          </a:xfrm>
          <a:prstGeom prst="line">
            <a:avLst/>
          </a:prstGeom>
          <a:ln w="28575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Straight Connector 11"/>
          <p:cNvSpPr/>
          <p:nvPr/>
        </p:nvSpPr>
        <p:spPr>
          <a:xfrm flipH="1">
            <a:off x="3706264" y="-1"/>
            <a:ext cx="1647111" cy="1647111"/>
          </a:xfrm>
          <a:prstGeom prst="line">
            <a:avLst/>
          </a:prstGeom>
          <a:ln w="28575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back11.jpg"/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916" y="-221075"/>
            <a:ext cx="12192001" cy="7300150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TextBox 9"/>
          <p:cNvSpPr txBox="1"/>
          <p:nvPr/>
        </p:nvSpPr>
        <p:spPr>
          <a:xfrm>
            <a:off x="5696232" y="4538826"/>
            <a:ext cx="10883901" cy="769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584200">
              <a:defRPr sz="2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Even with millions dying of hunger every year,</a:t>
            </a:r>
          </a:p>
          <a:p>
            <a:pPr defTabSz="584200">
              <a:defRPr sz="2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Food is still being thrown out everyday as "waste".</a:t>
            </a:r>
          </a:p>
        </p:txBody>
      </p:sp>
      <p:sp>
        <p:nvSpPr>
          <p:cNvPr id="279" name="Freeform: Shape 45"/>
          <p:cNvSpPr/>
          <p:nvPr/>
        </p:nvSpPr>
        <p:spPr>
          <a:xfrm rot="14844000" flipH="1">
            <a:off x="-2414113" y="2098021"/>
            <a:ext cx="10325101" cy="342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8"/>
                </a:moveTo>
                <a:lnTo>
                  <a:pt x="0" y="21600"/>
                </a:lnTo>
                <a:lnTo>
                  <a:pt x="21146" y="21600"/>
                </a:lnTo>
                <a:lnTo>
                  <a:pt x="21600" y="5857"/>
                </a:lnTo>
                <a:close/>
                <a:moveTo>
                  <a:pt x="4" y="0"/>
                </a:moveTo>
                <a:lnTo>
                  <a:pt x="0" y="0"/>
                </a:lnTo>
                <a:lnTo>
                  <a:pt x="0" y="48"/>
                </a:lnTo>
                <a:close/>
              </a:path>
            </a:pathLst>
          </a:custGeom>
          <a:gradFill>
            <a:gsLst>
              <a:gs pos="0">
                <a:srgbClr val="612A8A">
                  <a:alpha val="58000"/>
                </a:srgbClr>
              </a:gs>
              <a:gs pos="18000">
                <a:srgbClr val="612A8A">
                  <a:alpha val="58999"/>
                </a:srgbClr>
              </a:gs>
              <a:gs pos="84000">
                <a:srgbClr val="7030A0">
                  <a:alpha val="95000"/>
                </a:srgbClr>
              </a:gs>
              <a:gs pos="100000">
                <a:srgbClr val="652B91">
                  <a:alpha val="90000"/>
                </a:srgbClr>
              </a:gs>
            </a:gsLst>
            <a:path path="circle">
              <a:fillToRect l="62278" t="119636" r="37721" b="-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0" name="Shape 280"/>
          <p:cNvSpPr txBox="1"/>
          <p:nvPr/>
        </p:nvSpPr>
        <p:spPr>
          <a:xfrm>
            <a:off x="1211325" y="1917700"/>
            <a:ext cx="2989547" cy="1717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5500">
                <a:solidFill>
                  <a:srgbClr val="FFFFFF"/>
                </a:solidFill>
              </a:defRPr>
            </a:pPr>
            <a:r>
              <a:t>THE </a:t>
            </a:r>
          </a:p>
          <a:p>
            <a:pPr>
              <a:defRPr sz="5500">
                <a:solidFill>
                  <a:srgbClr val="FFFFFF"/>
                </a:solidFill>
              </a:defRPr>
            </a:pPr>
            <a:r>
              <a:t>PROBLEM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Freeform: Shape 29"/>
          <p:cNvSpPr/>
          <p:nvPr/>
        </p:nvSpPr>
        <p:spPr>
          <a:xfrm rot="2400994">
            <a:off x="1036565" y="-919980"/>
            <a:ext cx="1469952" cy="3135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29" y="6975"/>
                </a:moveTo>
                <a:lnTo>
                  <a:pt x="21600" y="0"/>
                </a:lnTo>
                <a:lnTo>
                  <a:pt x="18194" y="14528"/>
                </a:lnTo>
                <a:lnTo>
                  <a:pt x="0" y="21600"/>
                </a:lnTo>
                <a:close/>
              </a:path>
            </a:pathLst>
          </a:custGeom>
          <a:solidFill>
            <a:srgbClr val="3B38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3" name="Freeform: Shape 7"/>
          <p:cNvSpPr/>
          <p:nvPr/>
        </p:nvSpPr>
        <p:spPr>
          <a:xfrm>
            <a:off x="7361774" y="2228850"/>
            <a:ext cx="4830226" cy="46291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4702" y="21600"/>
                </a:lnTo>
                <a:close/>
              </a:path>
            </a:pathLst>
          </a:custGeom>
          <a:solidFill>
            <a:srgbClr val="3B38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4" name="Shape 2587"/>
          <p:cNvSpPr/>
          <p:nvPr/>
        </p:nvSpPr>
        <p:spPr>
          <a:xfrm>
            <a:off x="4330450" y="681639"/>
            <a:ext cx="434989" cy="4349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defTabSz="228532">
              <a:defRPr sz="15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85" name="Shape 2589"/>
          <p:cNvSpPr/>
          <p:nvPr/>
        </p:nvSpPr>
        <p:spPr>
          <a:xfrm>
            <a:off x="5301555" y="4699937"/>
            <a:ext cx="434989" cy="395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5119"/>
                </a:moveTo>
                <a:cubicBezTo>
                  <a:pt x="7195" y="15119"/>
                  <a:pt x="7855" y="14394"/>
                  <a:pt x="7855" y="13500"/>
                </a:cubicBezTo>
                <a:cubicBezTo>
                  <a:pt x="7855" y="12605"/>
                  <a:pt x="7195" y="11880"/>
                  <a:pt x="6382" y="11880"/>
                </a:cubicBezTo>
                <a:cubicBezTo>
                  <a:pt x="5568" y="11880"/>
                  <a:pt x="4909" y="12605"/>
                  <a:pt x="4909" y="13500"/>
                </a:cubicBezTo>
                <a:cubicBezTo>
                  <a:pt x="4909" y="14394"/>
                  <a:pt x="5568" y="15119"/>
                  <a:pt x="6382" y="15119"/>
                </a:cubicBezTo>
                <a:moveTo>
                  <a:pt x="2455" y="3240"/>
                </a:moveTo>
                <a:cubicBezTo>
                  <a:pt x="2725" y="3240"/>
                  <a:pt x="2945" y="2999"/>
                  <a:pt x="2945" y="2700"/>
                </a:cubicBezTo>
                <a:cubicBezTo>
                  <a:pt x="2945" y="2402"/>
                  <a:pt x="2725" y="2160"/>
                  <a:pt x="2455" y="2160"/>
                </a:cubicBezTo>
                <a:cubicBezTo>
                  <a:pt x="2184" y="2160"/>
                  <a:pt x="1964" y="2402"/>
                  <a:pt x="1964" y="2700"/>
                </a:cubicBezTo>
                <a:cubicBezTo>
                  <a:pt x="1964" y="2999"/>
                  <a:pt x="2184" y="3240"/>
                  <a:pt x="2455" y="3240"/>
                </a:cubicBezTo>
                <a:moveTo>
                  <a:pt x="3927" y="8100"/>
                </a:moveTo>
                <a:cubicBezTo>
                  <a:pt x="3927" y="6609"/>
                  <a:pt x="5026" y="5400"/>
                  <a:pt x="6382" y="5400"/>
                </a:cubicBezTo>
                <a:cubicBezTo>
                  <a:pt x="7738" y="5400"/>
                  <a:pt x="8836" y="6609"/>
                  <a:pt x="8836" y="8100"/>
                </a:cubicBezTo>
                <a:lnTo>
                  <a:pt x="8836" y="13500"/>
                </a:lnTo>
                <a:cubicBezTo>
                  <a:pt x="8836" y="14991"/>
                  <a:pt x="7738" y="16199"/>
                  <a:pt x="6382" y="16199"/>
                </a:cubicBezTo>
                <a:cubicBezTo>
                  <a:pt x="5026" y="16199"/>
                  <a:pt x="3927" y="14991"/>
                  <a:pt x="3927" y="13500"/>
                </a:cubicBezTo>
                <a:cubicBezTo>
                  <a:pt x="3927" y="13500"/>
                  <a:pt x="3927" y="8100"/>
                  <a:pt x="3927" y="8100"/>
                </a:cubicBezTo>
                <a:close/>
                <a:moveTo>
                  <a:pt x="2945" y="13500"/>
                </a:moveTo>
                <a:cubicBezTo>
                  <a:pt x="2945" y="15587"/>
                  <a:pt x="4484" y="17279"/>
                  <a:pt x="6382" y="17279"/>
                </a:cubicBezTo>
                <a:cubicBezTo>
                  <a:pt x="8280" y="17279"/>
                  <a:pt x="9818" y="15587"/>
                  <a:pt x="9818" y="13500"/>
                </a:cubicBezTo>
                <a:lnTo>
                  <a:pt x="9818" y="8100"/>
                </a:lnTo>
                <a:cubicBezTo>
                  <a:pt x="9818" y="6012"/>
                  <a:pt x="8280" y="4320"/>
                  <a:pt x="6382" y="4320"/>
                </a:cubicBezTo>
                <a:cubicBezTo>
                  <a:pt x="4484" y="4320"/>
                  <a:pt x="2945" y="6012"/>
                  <a:pt x="2945" y="8100"/>
                </a:cubicBezTo>
                <a:cubicBezTo>
                  <a:pt x="2945" y="8100"/>
                  <a:pt x="2945" y="13500"/>
                  <a:pt x="2945" y="13500"/>
                </a:cubicBezTo>
                <a:close/>
                <a:moveTo>
                  <a:pt x="2455" y="19439"/>
                </a:moveTo>
                <a:cubicBezTo>
                  <a:pt x="2725" y="19439"/>
                  <a:pt x="2945" y="19198"/>
                  <a:pt x="2945" y="18899"/>
                </a:cubicBezTo>
                <a:cubicBezTo>
                  <a:pt x="2945" y="18601"/>
                  <a:pt x="2725" y="18359"/>
                  <a:pt x="2455" y="18359"/>
                </a:cubicBezTo>
                <a:cubicBezTo>
                  <a:pt x="2184" y="18359"/>
                  <a:pt x="1964" y="18601"/>
                  <a:pt x="1964" y="18899"/>
                </a:cubicBezTo>
                <a:cubicBezTo>
                  <a:pt x="1964" y="19198"/>
                  <a:pt x="2184" y="19439"/>
                  <a:pt x="2455" y="19439"/>
                </a:cubicBezTo>
                <a:moveTo>
                  <a:pt x="20618" y="20519"/>
                </a:moveTo>
                <a:lnTo>
                  <a:pt x="982" y="20519"/>
                </a:lnTo>
                <a:lnTo>
                  <a:pt x="982" y="1080"/>
                </a:lnTo>
                <a:lnTo>
                  <a:pt x="20618" y="1080"/>
                </a:lnTo>
                <a:cubicBezTo>
                  <a:pt x="20618" y="1080"/>
                  <a:pt x="20618" y="20519"/>
                  <a:pt x="20618" y="2051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20519"/>
                </a:lnTo>
                <a:cubicBezTo>
                  <a:pt x="0" y="2111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15"/>
                  <a:pt x="21600" y="20519"/>
                </a:cubicBezTo>
                <a:lnTo>
                  <a:pt x="21600" y="1080"/>
                </a:lnTo>
                <a:cubicBezTo>
                  <a:pt x="21600" y="484"/>
                  <a:pt x="21160" y="0"/>
                  <a:pt x="20618" y="0"/>
                </a:cubicBezTo>
                <a:moveTo>
                  <a:pt x="19145" y="3240"/>
                </a:moveTo>
                <a:cubicBezTo>
                  <a:pt x="19416" y="3240"/>
                  <a:pt x="19636" y="2999"/>
                  <a:pt x="19636" y="2700"/>
                </a:cubicBezTo>
                <a:cubicBezTo>
                  <a:pt x="19636" y="2402"/>
                  <a:pt x="19416" y="2160"/>
                  <a:pt x="19145" y="2160"/>
                </a:cubicBezTo>
                <a:cubicBezTo>
                  <a:pt x="18875" y="2160"/>
                  <a:pt x="18655" y="2402"/>
                  <a:pt x="18655" y="2700"/>
                </a:cubicBezTo>
                <a:cubicBezTo>
                  <a:pt x="18655" y="2999"/>
                  <a:pt x="18875" y="3240"/>
                  <a:pt x="19145" y="3240"/>
                </a:cubicBezTo>
                <a:moveTo>
                  <a:pt x="12764" y="8100"/>
                </a:moveTo>
                <a:cubicBezTo>
                  <a:pt x="12764" y="6609"/>
                  <a:pt x="13863" y="5400"/>
                  <a:pt x="15218" y="5400"/>
                </a:cubicBezTo>
                <a:cubicBezTo>
                  <a:pt x="16574" y="5400"/>
                  <a:pt x="17673" y="6609"/>
                  <a:pt x="17673" y="8100"/>
                </a:cubicBezTo>
                <a:lnTo>
                  <a:pt x="17673" y="13500"/>
                </a:lnTo>
                <a:cubicBezTo>
                  <a:pt x="17673" y="14991"/>
                  <a:pt x="16574" y="16199"/>
                  <a:pt x="15218" y="16199"/>
                </a:cubicBezTo>
                <a:cubicBezTo>
                  <a:pt x="13863" y="16199"/>
                  <a:pt x="12764" y="14991"/>
                  <a:pt x="12764" y="13500"/>
                </a:cubicBezTo>
                <a:cubicBezTo>
                  <a:pt x="12764" y="13500"/>
                  <a:pt x="12764" y="8100"/>
                  <a:pt x="12764" y="8100"/>
                </a:cubicBezTo>
                <a:close/>
                <a:moveTo>
                  <a:pt x="15218" y="17279"/>
                </a:moveTo>
                <a:cubicBezTo>
                  <a:pt x="17116" y="17279"/>
                  <a:pt x="18655" y="15587"/>
                  <a:pt x="18655" y="13500"/>
                </a:cubicBezTo>
                <a:lnTo>
                  <a:pt x="18655" y="8100"/>
                </a:lnTo>
                <a:cubicBezTo>
                  <a:pt x="18655" y="6012"/>
                  <a:pt x="17116" y="4320"/>
                  <a:pt x="15218" y="4320"/>
                </a:cubicBezTo>
                <a:cubicBezTo>
                  <a:pt x="13320" y="4320"/>
                  <a:pt x="11782" y="6012"/>
                  <a:pt x="11782" y="8100"/>
                </a:cubicBezTo>
                <a:lnTo>
                  <a:pt x="11782" y="13500"/>
                </a:lnTo>
                <a:cubicBezTo>
                  <a:pt x="11782" y="15587"/>
                  <a:pt x="13320" y="17279"/>
                  <a:pt x="15218" y="17279"/>
                </a:cubicBezTo>
                <a:moveTo>
                  <a:pt x="15218" y="9720"/>
                </a:moveTo>
                <a:cubicBezTo>
                  <a:pt x="16032" y="9720"/>
                  <a:pt x="16691" y="8995"/>
                  <a:pt x="16691" y="8100"/>
                </a:cubicBezTo>
                <a:cubicBezTo>
                  <a:pt x="16691" y="7206"/>
                  <a:pt x="16032" y="6480"/>
                  <a:pt x="15218" y="6480"/>
                </a:cubicBezTo>
                <a:cubicBezTo>
                  <a:pt x="14405" y="6480"/>
                  <a:pt x="13745" y="7206"/>
                  <a:pt x="13745" y="8100"/>
                </a:cubicBezTo>
                <a:cubicBezTo>
                  <a:pt x="13745" y="8995"/>
                  <a:pt x="14405" y="9720"/>
                  <a:pt x="15218" y="9720"/>
                </a:cubicBezTo>
                <a:moveTo>
                  <a:pt x="19145" y="18359"/>
                </a:moveTo>
                <a:cubicBezTo>
                  <a:pt x="18875" y="18359"/>
                  <a:pt x="18655" y="18601"/>
                  <a:pt x="18655" y="18899"/>
                </a:cubicBezTo>
                <a:cubicBezTo>
                  <a:pt x="18655" y="19198"/>
                  <a:pt x="18875" y="19439"/>
                  <a:pt x="19145" y="19439"/>
                </a:cubicBezTo>
                <a:cubicBezTo>
                  <a:pt x="19416" y="19439"/>
                  <a:pt x="19636" y="19198"/>
                  <a:pt x="19636" y="18899"/>
                </a:cubicBezTo>
                <a:cubicBezTo>
                  <a:pt x="19636" y="18601"/>
                  <a:pt x="19416" y="18359"/>
                  <a:pt x="19145" y="18359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defTabSz="228532">
              <a:defRPr sz="15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86" name="Shape 2590"/>
          <p:cNvSpPr/>
          <p:nvPr/>
        </p:nvSpPr>
        <p:spPr>
          <a:xfrm>
            <a:off x="4633667" y="2750870"/>
            <a:ext cx="434989" cy="4349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5" y="6382"/>
                </a:moveTo>
                <a:cubicBezTo>
                  <a:pt x="7313" y="6382"/>
                  <a:pt x="6873" y="5943"/>
                  <a:pt x="6873" y="5400"/>
                </a:cubicBezTo>
                <a:cubicBezTo>
                  <a:pt x="6873" y="4858"/>
                  <a:pt x="7313" y="4418"/>
                  <a:pt x="7855" y="4418"/>
                </a:cubicBezTo>
                <a:cubicBezTo>
                  <a:pt x="8396" y="4418"/>
                  <a:pt x="8836" y="4858"/>
                  <a:pt x="8836" y="5400"/>
                </a:cubicBezTo>
                <a:cubicBezTo>
                  <a:pt x="8836" y="5943"/>
                  <a:pt x="8396" y="6382"/>
                  <a:pt x="7855" y="6382"/>
                </a:cubicBezTo>
                <a:moveTo>
                  <a:pt x="18164" y="4909"/>
                </a:moveTo>
                <a:lnTo>
                  <a:pt x="9749" y="4909"/>
                </a:lnTo>
                <a:cubicBezTo>
                  <a:pt x="9530" y="4064"/>
                  <a:pt x="8768" y="3436"/>
                  <a:pt x="7855" y="3436"/>
                </a:cubicBezTo>
                <a:cubicBezTo>
                  <a:pt x="6941" y="3436"/>
                  <a:pt x="6180" y="4064"/>
                  <a:pt x="5960" y="4909"/>
                </a:cubicBezTo>
                <a:lnTo>
                  <a:pt x="3436" y="4909"/>
                </a:lnTo>
                <a:cubicBezTo>
                  <a:pt x="3165" y="4909"/>
                  <a:pt x="2945" y="5129"/>
                  <a:pt x="2945" y="5400"/>
                </a:cubicBezTo>
                <a:cubicBezTo>
                  <a:pt x="2945" y="5672"/>
                  <a:pt x="3165" y="5891"/>
                  <a:pt x="3436" y="5891"/>
                </a:cubicBezTo>
                <a:lnTo>
                  <a:pt x="5960" y="5891"/>
                </a:lnTo>
                <a:cubicBezTo>
                  <a:pt x="6180" y="6737"/>
                  <a:pt x="6941" y="7364"/>
                  <a:pt x="7855" y="7364"/>
                </a:cubicBezTo>
                <a:cubicBezTo>
                  <a:pt x="8768" y="7364"/>
                  <a:pt x="9530" y="6737"/>
                  <a:pt x="9749" y="5891"/>
                </a:cubicBezTo>
                <a:lnTo>
                  <a:pt x="18164" y="5891"/>
                </a:lnTo>
                <a:cubicBezTo>
                  <a:pt x="18435" y="5891"/>
                  <a:pt x="18655" y="5672"/>
                  <a:pt x="18655" y="5400"/>
                </a:cubicBezTo>
                <a:cubicBezTo>
                  <a:pt x="18655" y="5129"/>
                  <a:pt x="18435" y="4909"/>
                  <a:pt x="18164" y="4909"/>
                </a:cubicBezTo>
                <a:moveTo>
                  <a:pt x="14727" y="11782"/>
                </a:moveTo>
                <a:cubicBezTo>
                  <a:pt x="14186" y="11782"/>
                  <a:pt x="13745" y="11342"/>
                  <a:pt x="13745" y="10800"/>
                </a:cubicBezTo>
                <a:cubicBezTo>
                  <a:pt x="13745" y="10258"/>
                  <a:pt x="14186" y="9818"/>
                  <a:pt x="14727" y="9818"/>
                </a:cubicBezTo>
                <a:cubicBezTo>
                  <a:pt x="15269" y="9818"/>
                  <a:pt x="15709" y="10258"/>
                  <a:pt x="15709" y="10800"/>
                </a:cubicBezTo>
                <a:cubicBezTo>
                  <a:pt x="15709" y="11342"/>
                  <a:pt x="15269" y="11782"/>
                  <a:pt x="14727" y="11782"/>
                </a:cubicBezTo>
                <a:moveTo>
                  <a:pt x="18164" y="10310"/>
                </a:moveTo>
                <a:lnTo>
                  <a:pt x="16621" y="10310"/>
                </a:lnTo>
                <a:cubicBezTo>
                  <a:pt x="16402" y="9464"/>
                  <a:pt x="15641" y="8836"/>
                  <a:pt x="14727" y="8836"/>
                </a:cubicBezTo>
                <a:cubicBezTo>
                  <a:pt x="13814" y="8836"/>
                  <a:pt x="13052" y="9464"/>
                  <a:pt x="12833" y="10310"/>
                </a:cubicBezTo>
                <a:lnTo>
                  <a:pt x="3436" y="10310"/>
                </a:lnTo>
                <a:cubicBezTo>
                  <a:pt x="3165" y="10310"/>
                  <a:pt x="2945" y="10529"/>
                  <a:pt x="2945" y="10800"/>
                </a:cubicBezTo>
                <a:cubicBezTo>
                  <a:pt x="2945" y="11072"/>
                  <a:pt x="3165" y="11291"/>
                  <a:pt x="3436" y="11291"/>
                </a:cubicBezTo>
                <a:lnTo>
                  <a:pt x="12833" y="11291"/>
                </a:lnTo>
                <a:cubicBezTo>
                  <a:pt x="13052" y="12137"/>
                  <a:pt x="13814" y="12764"/>
                  <a:pt x="14727" y="12764"/>
                </a:cubicBezTo>
                <a:cubicBezTo>
                  <a:pt x="15641" y="12764"/>
                  <a:pt x="16402" y="12137"/>
                  <a:pt x="16621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9818" y="17182"/>
                </a:moveTo>
                <a:cubicBezTo>
                  <a:pt x="9276" y="17182"/>
                  <a:pt x="8836" y="16743"/>
                  <a:pt x="8836" y="16200"/>
                </a:cubicBezTo>
                <a:cubicBezTo>
                  <a:pt x="8836" y="15658"/>
                  <a:pt x="9276" y="15218"/>
                  <a:pt x="9818" y="15218"/>
                </a:cubicBezTo>
                <a:cubicBezTo>
                  <a:pt x="10360" y="15218"/>
                  <a:pt x="10800" y="15658"/>
                  <a:pt x="10800" y="16200"/>
                </a:cubicBezTo>
                <a:cubicBezTo>
                  <a:pt x="10800" y="16743"/>
                  <a:pt x="10360" y="17182"/>
                  <a:pt x="9818" y="17182"/>
                </a:cubicBezTo>
                <a:moveTo>
                  <a:pt x="18164" y="15709"/>
                </a:moveTo>
                <a:lnTo>
                  <a:pt x="11712" y="15709"/>
                </a:lnTo>
                <a:cubicBezTo>
                  <a:pt x="11493" y="14863"/>
                  <a:pt x="10732" y="14237"/>
                  <a:pt x="9818" y="14237"/>
                </a:cubicBezTo>
                <a:cubicBezTo>
                  <a:pt x="8904" y="14237"/>
                  <a:pt x="8143" y="14863"/>
                  <a:pt x="7924" y="15709"/>
                </a:cubicBezTo>
                <a:lnTo>
                  <a:pt x="3436" y="15709"/>
                </a:lnTo>
                <a:cubicBezTo>
                  <a:pt x="3165" y="15709"/>
                  <a:pt x="2945" y="15929"/>
                  <a:pt x="2945" y="16200"/>
                </a:cubicBezTo>
                <a:cubicBezTo>
                  <a:pt x="2945" y="16472"/>
                  <a:pt x="3165" y="16691"/>
                  <a:pt x="3436" y="16691"/>
                </a:cubicBezTo>
                <a:lnTo>
                  <a:pt x="7924" y="16691"/>
                </a:lnTo>
                <a:cubicBezTo>
                  <a:pt x="8143" y="17537"/>
                  <a:pt x="8904" y="18164"/>
                  <a:pt x="9818" y="18164"/>
                </a:cubicBezTo>
                <a:cubicBezTo>
                  <a:pt x="10732" y="18164"/>
                  <a:pt x="11493" y="17537"/>
                  <a:pt x="11712" y="16691"/>
                </a:cubicBezTo>
                <a:lnTo>
                  <a:pt x="18164" y="16691"/>
                </a:lnTo>
                <a:cubicBezTo>
                  <a:pt x="18435" y="16691"/>
                  <a:pt x="18655" y="16472"/>
                  <a:pt x="18655" y="16200"/>
                </a:cubicBezTo>
                <a:cubicBezTo>
                  <a:pt x="18655" y="15929"/>
                  <a:pt x="18435" y="15709"/>
                  <a:pt x="18164" y="15709"/>
                </a:cubicBezTo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defTabSz="228532">
              <a:defRPr sz="15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87" name="TextBox 13"/>
          <p:cNvSpPr txBox="1"/>
          <p:nvPr/>
        </p:nvSpPr>
        <p:spPr>
          <a:xfrm>
            <a:off x="4245852" y="1422074"/>
            <a:ext cx="2583603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"Waste" from hotels is enthusiastically collected by us and sent to be stored in  inventory.</a:t>
            </a:r>
          </a:p>
        </p:txBody>
      </p:sp>
      <p:sp>
        <p:nvSpPr>
          <p:cNvPr id="288" name="TextBox 14"/>
          <p:cNvSpPr txBox="1"/>
          <p:nvPr/>
        </p:nvSpPr>
        <p:spPr>
          <a:xfrm>
            <a:off x="4633666" y="3495045"/>
            <a:ext cx="2583603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Our delivery agents are volunteers registered through our portal where they can choose their shifts, be it day or night.</a:t>
            </a:r>
          </a:p>
        </p:txBody>
      </p:sp>
      <p:sp>
        <p:nvSpPr>
          <p:cNvPr id="289" name="TextBox 16"/>
          <p:cNvSpPr txBox="1"/>
          <p:nvPr/>
        </p:nvSpPr>
        <p:spPr>
          <a:xfrm>
            <a:off x="5373685" y="5284837"/>
            <a:ext cx="2583603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Rain Baseras provided by the government only provide shelter to the downtrodden. We take it a step further by providing them food at dirt cheap prices.</a:t>
            </a:r>
          </a:p>
        </p:txBody>
      </p:sp>
      <p:sp>
        <p:nvSpPr>
          <p:cNvPr id="290" name="TextBox 17"/>
          <p:cNvSpPr txBox="1"/>
          <p:nvPr/>
        </p:nvSpPr>
        <p:spPr>
          <a:xfrm>
            <a:off x="4838391" y="771169"/>
            <a:ext cx="175419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Hotels</a:t>
            </a:r>
          </a:p>
        </p:txBody>
      </p:sp>
      <p:sp>
        <p:nvSpPr>
          <p:cNvPr id="291" name="TextBox 19"/>
          <p:cNvSpPr txBox="1"/>
          <p:nvPr/>
        </p:nvSpPr>
        <p:spPr>
          <a:xfrm>
            <a:off x="5193549" y="2859651"/>
            <a:ext cx="175419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Delivery Agents</a:t>
            </a:r>
          </a:p>
        </p:txBody>
      </p:sp>
      <p:sp>
        <p:nvSpPr>
          <p:cNvPr id="292" name="TextBox 20"/>
          <p:cNvSpPr txBox="1"/>
          <p:nvPr/>
        </p:nvSpPr>
        <p:spPr>
          <a:xfrm>
            <a:off x="5903324" y="4761860"/>
            <a:ext cx="175419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Rain Baseras</a:t>
            </a:r>
          </a:p>
        </p:txBody>
      </p:sp>
      <p:sp>
        <p:nvSpPr>
          <p:cNvPr id="293" name="TextBox 21"/>
          <p:cNvSpPr txBox="1"/>
          <p:nvPr/>
        </p:nvSpPr>
        <p:spPr>
          <a:xfrm>
            <a:off x="418314" y="3985604"/>
            <a:ext cx="4191001" cy="172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lvl1pPr>
          </a:lstStyle>
          <a:p>
            <a:r>
              <a:t>WHAT MAKES ZERO HUNGER SMART</a:t>
            </a:r>
          </a:p>
        </p:txBody>
      </p:sp>
      <p:sp>
        <p:nvSpPr>
          <p:cNvPr id="294" name="Rectangle 22"/>
          <p:cNvSpPr/>
          <p:nvPr/>
        </p:nvSpPr>
        <p:spPr>
          <a:xfrm rot="16200000" flipH="1">
            <a:off x="525628" y="3739615"/>
            <a:ext cx="98474" cy="309490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5" name="Straight Connector 23"/>
          <p:cNvSpPr/>
          <p:nvPr/>
        </p:nvSpPr>
        <p:spPr>
          <a:xfrm flipH="1">
            <a:off x="1106550" y="1108564"/>
            <a:ext cx="1226457" cy="1226456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6" name="Straight Connector 24"/>
          <p:cNvSpPr/>
          <p:nvPr/>
        </p:nvSpPr>
        <p:spPr>
          <a:xfrm flipH="1">
            <a:off x="2061416" y="702163"/>
            <a:ext cx="867325" cy="867326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7" name="Freeform: Shape 31"/>
          <p:cNvSpPr/>
          <p:nvPr/>
        </p:nvSpPr>
        <p:spPr>
          <a:xfrm rot="5400000">
            <a:off x="10820248" y="4577603"/>
            <a:ext cx="1251858" cy="15508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13156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612A8A">
                  <a:alpha val="58000"/>
                </a:srgbClr>
              </a:gs>
              <a:gs pos="18000">
                <a:srgbClr val="612A8A">
                  <a:alpha val="58999"/>
                </a:srgbClr>
              </a:gs>
              <a:gs pos="84000">
                <a:srgbClr val="7030A0">
                  <a:alpha val="95000"/>
                </a:srgbClr>
              </a:gs>
              <a:gs pos="100000">
                <a:srgbClr val="652B91">
                  <a:alpha val="90000"/>
                </a:srgbClr>
              </a:gs>
            </a:gsLst>
            <a:path path="circle">
              <a:fillToRect l="62278" t="119636" r="37721" b="-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98" name="done.pn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11999" r="54421" b="7813"/>
          <a:stretch>
            <a:fillRect/>
          </a:stretch>
        </p:blipFill>
        <p:spPr>
          <a:xfrm>
            <a:off x="7635478" y="-101601"/>
            <a:ext cx="4581923" cy="53530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3936"/>
                </a:lnTo>
                <a:lnTo>
                  <a:pt x="4627" y="21600"/>
                </a:lnTo>
                <a:lnTo>
                  <a:pt x="14146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5942" y="0"/>
                </a:lnTo>
                <a:lnTo>
                  <a:pt x="14146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99" name="TextBox 21"/>
          <p:cNvSpPr txBox="1"/>
          <p:nvPr/>
        </p:nvSpPr>
        <p:spPr>
          <a:xfrm>
            <a:off x="317500" y="3251200"/>
            <a:ext cx="4229100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 b="1">
                <a:solidFill>
                  <a:srgbClr val="A05BD9"/>
                </a:solidFill>
                <a:latin typeface="Kelson Sans"/>
                <a:ea typeface="Kelson Sans"/>
                <a:cs typeface="Kelson Sans"/>
                <a:sym typeface="Kelson Sans"/>
              </a:defRPr>
            </a:lvl1pPr>
          </a:lstStyle>
          <a:p>
            <a:r>
              <a:t>[3 BIRDS 1 STONE]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Freeform: Shape 12"/>
          <p:cNvSpPr/>
          <p:nvPr/>
        </p:nvSpPr>
        <p:spPr>
          <a:xfrm>
            <a:off x="2057250" y="2740742"/>
            <a:ext cx="8541955" cy="41610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72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3B38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2" name="TextBox 7"/>
          <p:cNvSpPr txBox="1"/>
          <p:nvPr/>
        </p:nvSpPr>
        <p:spPr>
          <a:xfrm>
            <a:off x="6328228" y="1645621"/>
            <a:ext cx="4474134" cy="143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44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pPr>
            <a:r>
              <a:t>WHY</a:t>
            </a:r>
          </a:p>
          <a:p>
            <a:pPr>
              <a:defRPr sz="44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pPr>
            <a:r>
              <a:t>HOTELS?</a:t>
            </a:r>
          </a:p>
        </p:txBody>
      </p:sp>
      <p:sp>
        <p:nvSpPr>
          <p:cNvPr id="303" name="Rectangle 8"/>
          <p:cNvSpPr/>
          <p:nvPr/>
        </p:nvSpPr>
        <p:spPr>
          <a:xfrm rot="16200000">
            <a:off x="6435542" y="1450432"/>
            <a:ext cx="98474" cy="309490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4" name="TextBox 9"/>
          <p:cNvSpPr txBox="1"/>
          <p:nvPr/>
        </p:nvSpPr>
        <p:spPr>
          <a:xfrm>
            <a:off x="746627" y="4371140"/>
            <a:ext cx="5117146" cy="1234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rPr dirty="0"/>
              <a:t>The Hotel Industry being one of the </a:t>
            </a:r>
            <a:r>
              <a:rPr b="1" dirty="0">
                <a:solidFill>
                  <a:srgbClr val="9E5BD9"/>
                </a:solidFill>
              </a:rPr>
              <a:t>biggest generators of food </a:t>
            </a:r>
            <a:r>
              <a:rPr b="1" dirty="0" smtClean="0">
                <a:solidFill>
                  <a:srgbClr val="9E5BD9"/>
                </a:solidFill>
              </a:rPr>
              <a:t>waste</a:t>
            </a:r>
            <a:r>
              <a:rPr lang="en-IN" b="1" dirty="0" smtClean="0">
                <a:solidFill>
                  <a:srgbClr val="9E5BD9"/>
                </a:solidFill>
              </a:rPr>
              <a:t>,</a:t>
            </a:r>
            <a:r>
              <a:rPr dirty="0" smtClean="0"/>
              <a:t>  </a:t>
            </a:r>
            <a:r>
              <a:rPr dirty="0"/>
              <a:t>made it the best target for us to start cleaning up from. Hotels also produce a </a:t>
            </a:r>
            <a:r>
              <a:rPr b="1" dirty="0">
                <a:solidFill>
                  <a:srgbClr val="9E5BD9"/>
                </a:solidFill>
              </a:rPr>
              <a:t>steady and consistent amount of food waste</a:t>
            </a:r>
            <a:r>
              <a:rPr dirty="0"/>
              <a:t> irrespective of seasons or social trends.</a:t>
            </a:r>
          </a:p>
        </p:txBody>
      </p:sp>
      <p:sp>
        <p:nvSpPr>
          <p:cNvPr id="305" name="Freeform: Shape 16"/>
          <p:cNvSpPr/>
          <p:nvPr/>
        </p:nvSpPr>
        <p:spPr>
          <a:xfrm>
            <a:off x="10365899" y="6009778"/>
            <a:ext cx="1826101" cy="889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72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612A8A">
                  <a:alpha val="58000"/>
                </a:srgbClr>
              </a:gs>
              <a:gs pos="18000">
                <a:srgbClr val="612A8A">
                  <a:alpha val="58999"/>
                </a:srgbClr>
              </a:gs>
              <a:gs pos="84000">
                <a:srgbClr val="7030A0">
                  <a:alpha val="95000"/>
                </a:srgbClr>
              </a:gs>
              <a:gs pos="100000">
                <a:srgbClr val="652B91">
                  <a:alpha val="90000"/>
                </a:srgbClr>
              </a:gs>
            </a:gsLst>
            <a:path path="circle">
              <a:fillToRect l="62278" t="119636" r="37721" b="-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6" name="Freeform: Shape 17"/>
          <p:cNvSpPr/>
          <p:nvPr/>
        </p:nvSpPr>
        <p:spPr>
          <a:xfrm>
            <a:off x="11263087" y="5793635"/>
            <a:ext cx="928913" cy="4525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72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612A8A">
                  <a:alpha val="58000"/>
                </a:srgbClr>
              </a:gs>
              <a:gs pos="18000">
                <a:srgbClr val="612A8A">
                  <a:alpha val="58999"/>
                </a:srgbClr>
              </a:gs>
              <a:gs pos="84000">
                <a:srgbClr val="7030A0">
                  <a:alpha val="95000"/>
                </a:srgbClr>
              </a:gs>
              <a:gs pos="100000">
                <a:srgbClr val="652B91">
                  <a:alpha val="90000"/>
                </a:srgbClr>
              </a:gs>
            </a:gsLst>
            <a:path path="circle">
              <a:fillToRect l="62278" t="119636" r="37721" b="-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07" name="1.pn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1299" t="28663" r="49294" b="28664"/>
          <a:stretch>
            <a:fillRect/>
          </a:stretch>
        </p:blipFill>
        <p:spPr>
          <a:xfrm>
            <a:off x="147584" y="644472"/>
            <a:ext cx="5716191" cy="27844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3628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308" name="2.png"/>
          <p:cNvPicPr>
            <a:picLocks noGrp="1" noChangeAspect="1"/>
          </p:cNvPicPr>
          <p:nvPr>
            <p:ph type="pic" idx="14"/>
          </p:nvPr>
        </p:nvPicPr>
        <p:blipFill>
          <a:blip r:embed="rId3"/>
          <a:srcRect l="61435" t="33333" b="33333"/>
          <a:stretch>
            <a:fillRect/>
          </a:stretch>
        </p:blipFill>
        <p:spPr>
          <a:xfrm>
            <a:off x="6328228" y="3429000"/>
            <a:ext cx="5711826" cy="2784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78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7978" y="0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Freeform: Shape 8"/>
          <p:cNvSpPr/>
          <p:nvPr/>
        </p:nvSpPr>
        <p:spPr>
          <a:xfrm>
            <a:off x="2231649" y="285749"/>
            <a:ext cx="9960351" cy="57495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48"/>
                </a:moveTo>
                <a:lnTo>
                  <a:pt x="21600" y="21600"/>
                </a:lnTo>
                <a:lnTo>
                  <a:pt x="454" y="21600"/>
                </a:lnTo>
                <a:lnTo>
                  <a:pt x="0" y="5856"/>
                </a:lnTo>
                <a:close/>
                <a:moveTo>
                  <a:pt x="21596" y="0"/>
                </a:moveTo>
                <a:lnTo>
                  <a:pt x="21600" y="0"/>
                </a:lnTo>
                <a:lnTo>
                  <a:pt x="21600" y="48"/>
                </a:lnTo>
                <a:close/>
              </a:path>
            </a:pathLst>
          </a:custGeom>
          <a:solidFill>
            <a:srgbClr val="3B38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1" name="Freeform: Shape 11"/>
          <p:cNvSpPr/>
          <p:nvPr/>
        </p:nvSpPr>
        <p:spPr>
          <a:xfrm flipH="1">
            <a:off x="5767" y="5115326"/>
            <a:ext cx="1213433" cy="700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8"/>
                </a:moveTo>
                <a:lnTo>
                  <a:pt x="0" y="21600"/>
                </a:lnTo>
                <a:lnTo>
                  <a:pt x="21146" y="21600"/>
                </a:lnTo>
                <a:lnTo>
                  <a:pt x="21600" y="5857"/>
                </a:lnTo>
                <a:close/>
                <a:moveTo>
                  <a:pt x="4" y="0"/>
                </a:moveTo>
                <a:lnTo>
                  <a:pt x="0" y="0"/>
                </a:lnTo>
                <a:lnTo>
                  <a:pt x="0" y="48"/>
                </a:lnTo>
                <a:close/>
              </a:path>
            </a:pathLst>
          </a:custGeom>
          <a:gradFill>
            <a:gsLst>
              <a:gs pos="0">
                <a:srgbClr val="612A8A">
                  <a:alpha val="58000"/>
                </a:srgbClr>
              </a:gs>
              <a:gs pos="18000">
                <a:srgbClr val="612A8A">
                  <a:alpha val="58999"/>
                </a:srgbClr>
              </a:gs>
              <a:gs pos="84000">
                <a:srgbClr val="7030A0">
                  <a:alpha val="95000"/>
                </a:srgbClr>
              </a:gs>
              <a:gs pos="100000">
                <a:srgbClr val="652B91">
                  <a:alpha val="90000"/>
                </a:srgbClr>
              </a:gs>
            </a:gsLst>
            <a:path path="circle">
              <a:fillToRect l="62278" t="119636" r="37721" b="-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2" name="Freeform: Shape 10"/>
          <p:cNvSpPr/>
          <p:nvPr/>
        </p:nvSpPr>
        <p:spPr>
          <a:xfrm flipH="1">
            <a:off x="5406" y="5365717"/>
            <a:ext cx="2572694" cy="14850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8"/>
                </a:moveTo>
                <a:lnTo>
                  <a:pt x="0" y="21600"/>
                </a:lnTo>
                <a:lnTo>
                  <a:pt x="21146" y="21600"/>
                </a:lnTo>
                <a:lnTo>
                  <a:pt x="21600" y="5857"/>
                </a:lnTo>
                <a:close/>
                <a:moveTo>
                  <a:pt x="4" y="0"/>
                </a:moveTo>
                <a:lnTo>
                  <a:pt x="0" y="0"/>
                </a:lnTo>
                <a:lnTo>
                  <a:pt x="0" y="48"/>
                </a:lnTo>
                <a:close/>
              </a:path>
            </a:pathLst>
          </a:custGeom>
          <a:gradFill>
            <a:gsLst>
              <a:gs pos="0">
                <a:srgbClr val="612A8A">
                  <a:alpha val="58000"/>
                </a:srgbClr>
              </a:gs>
              <a:gs pos="18000">
                <a:srgbClr val="612A8A">
                  <a:alpha val="58999"/>
                </a:srgbClr>
              </a:gs>
              <a:gs pos="84000">
                <a:srgbClr val="7030A0">
                  <a:alpha val="95000"/>
                </a:srgbClr>
              </a:gs>
              <a:gs pos="100000">
                <a:srgbClr val="652B91">
                  <a:alpha val="90000"/>
                </a:srgbClr>
              </a:gs>
            </a:gsLst>
            <a:path path="circle">
              <a:fillToRect l="62278" t="119636" r="37721" b="-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3" name="Straight Connector 13"/>
          <p:cNvSpPr/>
          <p:nvPr/>
        </p:nvSpPr>
        <p:spPr>
          <a:xfrm flipH="1">
            <a:off x="4819856" y="849941"/>
            <a:ext cx="354594" cy="1560750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4" name="Straight Connector 14"/>
          <p:cNvSpPr/>
          <p:nvPr/>
        </p:nvSpPr>
        <p:spPr>
          <a:xfrm flipH="1">
            <a:off x="5203359" y="287044"/>
            <a:ext cx="302316" cy="1330649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15" name="Picture Placeholder 2" descr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/>
          <a:stretch>
            <a:fillRect/>
          </a:stretch>
        </p:blipFill>
        <p:spPr>
          <a:xfrm rot="10800000" flipH="1">
            <a:off x="3898906" y="-11903"/>
            <a:ext cx="8293095" cy="47871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96" y="0"/>
                </a:moveTo>
                <a:lnTo>
                  <a:pt x="21600" y="48"/>
                </a:lnTo>
                <a:lnTo>
                  <a:pt x="21600" y="0"/>
                </a:lnTo>
                <a:lnTo>
                  <a:pt x="21596" y="0"/>
                </a:lnTo>
                <a:close/>
                <a:moveTo>
                  <a:pt x="21600" y="48"/>
                </a:moveTo>
                <a:lnTo>
                  <a:pt x="0" y="5856"/>
                </a:lnTo>
                <a:lnTo>
                  <a:pt x="454" y="21600"/>
                </a:lnTo>
                <a:lnTo>
                  <a:pt x="21600" y="21600"/>
                </a:lnTo>
                <a:lnTo>
                  <a:pt x="21600" y="48"/>
                </a:lnTo>
                <a:close/>
              </a:path>
            </a:pathLst>
          </a:custGeom>
        </p:spPr>
      </p:pic>
      <p:pic>
        <p:nvPicPr>
          <p:cNvPr id="316" name="chart-line-148256_64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400" y="165467"/>
            <a:ext cx="4991100" cy="3641944"/>
          </a:xfrm>
          <a:prstGeom prst="rect">
            <a:avLst/>
          </a:prstGeom>
          <a:ln w="12700">
            <a:miter lim="400000"/>
          </a:ln>
          <a:effectLst>
            <a:outerShdw blurRad="165100" dist="38100" dir="2700000" rotWithShape="0">
              <a:srgbClr val="000000">
                <a:alpha val="40000"/>
              </a:srgbClr>
            </a:outerShdw>
          </a:effectLst>
        </p:spPr>
      </p:pic>
      <p:sp>
        <p:nvSpPr>
          <p:cNvPr id="317" name="TextBox 9"/>
          <p:cNvSpPr txBox="1"/>
          <p:nvPr/>
        </p:nvSpPr>
        <p:spPr>
          <a:xfrm>
            <a:off x="3040351" y="4835159"/>
            <a:ext cx="8342946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rPr dirty="0"/>
              <a:t>There has been a </a:t>
            </a:r>
            <a:r>
              <a:rPr dirty="0" err="1" smtClean="0"/>
              <a:t>sta</a:t>
            </a:r>
            <a:r>
              <a:rPr lang="en-IN" dirty="0" smtClean="0"/>
              <a:t>r</a:t>
            </a:r>
            <a:r>
              <a:rPr dirty="0" smtClean="0"/>
              <a:t>k </a:t>
            </a:r>
            <a:r>
              <a:rPr dirty="0"/>
              <a:t>rise in the no. of </a:t>
            </a:r>
            <a:r>
              <a:rPr dirty="0">
                <a:solidFill>
                  <a:srgbClr val="9E5BD9"/>
                </a:solidFill>
              </a:rPr>
              <a:t>delivery agents</a:t>
            </a:r>
            <a:r>
              <a:rPr dirty="0"/>
              <a:t> </a:t>
            </a:r>
            <a:r>
              <a:rPr lang="en-IN" dirty="0" smtClean="0"/>
              <a:t>all around India </a:t>
            </a:r>
            <a:r>
              <a:rPr dirty="0" smtClean="0"/>
              <a:t>over </a:t>
            </a:r>
            <a:r>
              <a:rPr dirty="0"/>
              <a:t>the last few years. </a:t>
            </a:r>
          </a:p>
          <a:p>
            <a:pPr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rPr dirty="0"/>
              <a:t>These underpaid workers usually work part-time and are untapped assets willing to volunteer for a quick buck.</a:t>
            </a:r>
          </a:p>
        </p:txBody>
      </p:sp>
      <p:sp>
        <p:nvSpPr>
          <p:cNvPr id="318" name="TextBox 4"/>
          <p:cNvSpPr txBox="1"/>
          <p:nvPr/>
        </p:nvSpPr>
        <p:spPr>
          <a:xfrm>
            <a:off x="542109" y="761550"/>
            <a:ext cx="4254501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3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pPr>
            <a:r>
              <a:t>TRANSPORTATION THROUGH AN </a:t>
            </a:r>
            <a:r>
              <a:rPr>
                <a:solidFill>
                  <a:srgbClr val="9E5BD9"/>
                </a:solidFill>
              </a:rPr>
              <a:t>UNTAPPED ASSET</a:t>
            </a:r>
          </a:p>
        </p:txBody>
      </p:sp>
      <p:sp>
        <p:nvSpPr>
          <p:cNvPr id="319" name="Rectangle 5"/>
          <p:cNvSpPr/>
          <p:nvPr/>
        </p:nvSpPr>
        <p:spPr>
          <a:xfrm rot="16200000">
            <a:off x="687524" y="553661"/>
            <a:ext cx="98474" cy="309490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Freeform: Shape 9"/>
          <p:cNvSpPr/>
          <p:nvPr/>
        </p:nvSpPr>
        <p:spPr>
          <a:xfrm>
            <a:off x="840428" y="1035441"/>
            <a:ext cx="8293101" cy="47871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552"/>
                </a:moveTo>
                <a:lnTo>
                  <a:pt x="4" y="21600"/>
                </a:lnTo>
                <a:lnTo>
                  <a:pt x="0" y="21600"/>
                </a:lnTo>
                <a:close/>
                <a:moveTo>
                  <a:pt x="0" y="0"/>
                </a:moveTo>
                <a:lnTo>
                  <a:pt x="21146" y="0"/>
                </a:lnTo>
                <a:lnTo>
                  <a:pt x="21600" y="15744"/>
                </a:lnTo>
                <a:lnTo>
                  <a:pt x="0" y="21552"/>
                </a:lnTo>
                <a:close/>
              </a:path>
            </a:pathLst>
          </a:custGeom>
          <a:solidFill>
            <a:srgbClr val="3B38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2" name="TextBox 6"/>
          <p:cNvSpPr txBox="1"/>
          <p:nvPr/>
        </p:nvSpPr>
        <p:spPr>
          <a:xfrm>
            <a:off x="1374726" y="5050785"/>
            <a:ext cx="7289801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Instead of going out ourselves and distributing food among the impoverished, we have found the perfect target for distribution to the homeless and famished in </a:t>
            </a:r>
            <a:r>
              <a:rPr>
                <a:solidFill>
                  <a:srgbClr val="9E5BD9"/>
                </a:solidFill>
              </a:rPr>
              <a:t>Rain Baseras.</a:t>
            </a:r>
          </a:p>
        </p:txBody>
      </p:sp>
      <p:sp>
        <p:nvSpPr>
          <p:cNvPr id="323" name="Freeform: Shape 12"/>
          <p:cNvSpPr/>
          <p:nvPr/>
        </p:nvSpPr>
        <p:spPr>
          <a:xfrm flipH="1">
            <a:off x="7826326" y="2"/>
            <a:ext cx="1962425" cy="11327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552"/>
                </a:moveTo>
                <a:lnTo>
                  <a:pt x="21596" y="21600"/>
                </a:lnTo>
                <a:lnTo>
                  <a:pt x="21600" y="21600"/>
                </a:lnTo>
                <a:close/>
                <a:moveTo>
                  <a:pt x="21600" y="0"/>
                </a:moveTo>
                <a:lnTo>
                  <a:pt x="454" y="0"/>
                </a:lnTo>
                <a:lnTo>
                  <a:pt x="0" y="15744"/>
                </a:lnTo>
                <a:lnTo>
                  <a:pt x="21600" y="21552"/>
                </a:lnTo>
                <a:close/>
              </a:path>
            </a:pathLst>
          </a:custGeom>
          <a:gradFill>
            <a:gsLst>
              <a:gs pos="0">
                <a:srgbClr val="612A8A">
                  <a:alpha val="58000"/>
                </a:srgbClr>
              </a:gs>
              <a:gs pos="18000">
                <a:srgbClr val="612A8A">
                  <a:alpha val="58999"/>
                </a:srgbClr>
              </a:gs>
              <a:gs pos="84000">
                <a:srgbClr val="7030A0">
                  <a:alpha val="95000"/>
                </a:srgbClr>
              </a:gs>
              <a:gs pos="100000">
                <a:srgbClr val="652B91">
                  <a:alpha val="90000"/>
                </a:srgbClr>
              </a:gs>
            </a:gsLst>
            <a:path path="circle">
              <a:fillToRect l="62278" t="119636" r="37721" b="-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4" name="Freeform: Shape 13"/>
          <p:cNvSpPr/>
          <p:nvPr/>
        </p:nvSpPr>
        <p:spPr>
          <a:xfrm flipH="1">
            <a:off x="8660441" y="500365"/>
            <a:ext cx="3192400" cy="18427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552"/>
                </a:moveTo>
                <a:lnTo>
                  <a:pt x="21596" y="21600"/>
                </a:lnTo>
                <a:lnTo>
                  <a:pt x="21600" y="21600"/>
                </a:lnTo>
                <a:close/>
                <a:moveTo>
                  <a:pt x="21600" y="0"/>
                </a:moveTo>
                <a:lnTo>
                  <a:pt x="454" y="0"/>
                </a:lnTo>
                <a:lnTo>
                  <a:pt x="0" y="15744"/>
                </a:lnTo>
                <a:lnTo>
                  <a:pt x="21600" y="21552"/>
                </a:lnTo>
                <a:close/>
              </a:path>
            </a:pathLst>
          </a:custGeom>
          <a:gradFill>
            <a:gsLst>
              <a:gs pos="0">
                <a:srgbClr val="612A8A">
                  <a:alpha val="58000"/>
                </a:srgbClr>
              </a:gs>
              <a:gs pos="18000">
                <a:srgbClr val="612A8A">
                  <a:alpha val="58999"/>
                </a:srgbClr>
              </a:gs>
              <a:gs pos="84000">
                <a:srgbClr val="7030A0">
                  <a:alpha val="95000"/>
                </a:srgbClr>
              </a:gs>
              <a:gs pos="100000">
                <a:srgbClr val="652B91">
                  <a:alpha val="90000"/>
                </a:srgbClr>
              </a:gs>
            </a:gsLst>
            <a:path path="circle">
              <a:fillToRect l="62278" t="119636" r="37721" b="-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25" name="3.pn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10832" r="10832"/>
          <a:stretch>
            <a:fillRect/>
          </a:stretch>
        </p:blipFill>
        <p:spPr>
          <a:xfrm>
            <a:off x="0" y="0"/>
            <a:ext cx="8293101" cy="47871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552"/>
                </a:lnTo>
                <a:lnTo>
                  <a:pt x="21600" y="15744"/>
                </a:lnTo>
                <a:lnTo>
                  <a:pt x="21146" y="0"/>
                </a:lnTo>
                <a:lnTo>
                  <a:pt x="0" y="0"/>
                </a:lnTo>
                <a:close/>
                <a:moveTo>
                  <a:pt x="0" y="21552"/>
                </a:moveTo>
                <a:lnTo>
                  <a:pt x="0" y="21600"/>
                </a:lnTo>
                <a:lnTo>
                  <a:pt x="4" y="21600"/>
                </a:lnTo>
                <a:lnTo>
                  <a:pt x="0" y="21552"/>
                </a:lnTo>
                <a:close/>
              </a:path>
            </a:pathLst>
          </a:custGeom>
        </p:spPr>
      </p:pic>
      <p:sp>
        <p:nvSpPr>
          <p:cNvPr id="326" name="Rectangle 5"/>
          <p:cNvSpPr/>
          <p:nvPr/>
        </p:nvSpPr>
        <p:spPr>
          <a:xfrm rot="16200000">
            <a:off x="7848327" y="2328295"/>
            <a:ext cx="98474" cy="309490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7" name="TextBox 4"/>
          <p:cNvSpPr txBox="1"/>
          <p:nvPr/>
        </p:nvSpPr>
        <p:spPr>
          <a:xfrm>
            <a:off x="7690211" y="2586985"/>
            <a:ext cx="4597401" cy="212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3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pPr>
            <a:r>
              <a:t>FEEDING THE POOR, </a:t>
            </a:r>
            <a:r>
              <a:rPr>
                <a:solidFill>
                  <a:srgbClr val="9E5BD9"/>
                </a:solidFill>
              </a:rPr>
              <a:t>A FEW HUNDRED AT A TIME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Flowchart (2).png"/>
          <p:cNvPicPr>
            <a:picLocks noChangeAspect="1"/>
          </p:cNvPicPr>
          <p:nvPr/>
        </p:nvPicPr>
        <p:blipFill>
          <a:blip r:embed="rId2"/>
          <a:srcRect b="1986"/>
          <a:stretch>
            <a:fillRect/>
          </a:stretch>
        </p:blipFill>
        <p:spPr>
          <a:xfrm>
            <a:off x="502334" y="-194506"/>
            <a:ext cx="12939932" cy="68914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32" name="Group 332"/>
          <p:cNvGrpSpPr/>
          <p:nvPr/>
        </p:nvGrpSpPr>
        <p:grpSpPr>
          <a:xfrm>
            <a:off x="5996940" y="1036313"/>
            <a:ext cx="6610367" cy="5288293"/>
            <a:chOff x="0" y="0"/>
            <a:chExt cx="6610366" cy="5288291"/>
          </a:xfrm>
        </p:grpSpPr>
        <p:sp>
          <p:nvSpPr>
            <p:cNvPr id="330" name="Freeform: Shape 45"/>
            <p:cNvSpPr/>
            <p:nvPr/>
          </p:nvSpPr>
          <p:spPr>
            <a:xfrm flipH="1">
              <a:off x="586071" y="434108"/>
              <a:ext cx="5730121" cy="32665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8"/>
                  </a:moveTo>
                  <a:lnTo>
                    <a:pt x="0" y="21600"/>
                  </a:lnTo>
                  <a:lnTo>
                    <a:pt x="21146" y="21600"/>
                  </a:lnTo>
                  <a:lnTo>
                    <a:pt x="21600" y="5857"/>
                  </a:lnTo>
                  <a:close/>
                  <a:moveTo>
                    <a:pt x="4" y="0"/>
                  </a:moveTo>
                  <a:lnTo>
                    <a:pt x="0" y="0"/>
                  </a:lnTo>
                  <a:lnTo>
                    <a:pt x="0" y="4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612A8A">
                    <a:alpha val="58000"/>
                  </a:srgbClr>
                </a:gs>
                <a:gs pos="18000">
                  <a:srgbClr val="612A8A">
                    <a:alpha val="58999"/>
                  </a:srgbClr>
                </a:gs>
                <a:gs pos="84000">
                  <a:srgbClr val="7030A0">
                    <a:alpha val="95000"/>
                  </a:srgbClr>
                </a:gs>
                <a:gs pos="100000">
                  <a:srgbClr val="652B91">
                    <a:alpha val="90000"/>
                  </a:srgbClr>
                </a:gs>
              </a:gsLst>
              <a:path path="circle">
                <a:fillToRect l="62278" t="119636" r="37721" b="-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331" name="Picture 36" descr="Picture 3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6610367" cy="5288292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165100" dist="38100" dir="2700000" rotWithShape="0">
                <a:srgbClr val="000000">
                  <a:alpha val="40000"/>
                </a:srgbClr>
              </a:outerShdw>
            </a:effectLst>
          </p:spPr>
        </p:pic>
      </p:grpSp>
      <p:sp>
        <p:nvSpPr>
          <p:cNvPr id="333" name="TextBox 40"/>
          <p:cNvSpPr txBox="1"/>
          <p:nvPr/>
        </p:nvSpPr>
        <p:spPr>
          <a:xfrm>
            <a:off x="625075" y="4324389"/>
            <a:ext cx="3636780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4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lvl1pPr>
          </a:lstStyle>
          <a:p>
            <a:r>
              <a:t>WORKFLOW</a:t>
            </a:r>
          </a:p>
        </p:txBody>
      </p:sp>
      <p:sp>
        <p:nvSpPr>
          <p:cNvPr id="334" name="Rectangle 41"/>
          <p:cNvSpPr/>
          <p:nvPr/>
        </p:nvSpPr>
        <p:spPr>
          <a:xfrm rot="16200000">
            <a:off x="783189" y="4180001"/>
            <a:ext cx="98474" cy="309490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5" name="Straight Connector 8"/>
          <p:cNvSpPr/>
          <p:nvPr/>
        </p:nvSpPr>
        <p:spPr>
          <a:xfrm flipH="1">
            <a:off x="3989711" y="4990178"/>
            <a:ext cx="1131743" cy="1131741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6" name="Straight Connector 9"/>
          <p:cNvSpPr/>
          <p:nvPr/>
        </p:nvSpPr>
        <p:spPr>
          <a:xfrm flipH="1">
            <a:off x="5136342" y="4210577"/>
            <a:ext cx="975609" cy="954048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7" name="Straight Connector 10"/>
          <p:cNvSpPr/>
          <p:nvPr/>
        </p:nvSpPr>
        <p:spPr>
          <a:xfrm flipH="1">
            <a:off x="978449" y="-250334"/>
            <a:ext cx="1131742" cy="1131742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8" name="Straight Connector 11"/>
          <p:cNvSpPr/>
          <p:nvPr/>
        </p:nvSpPr>
        <p:spPr>
          <a:xfrm flipH="1">
            <a:off x="1545190" y="-462885"/>
            <a:ext cx="975609" cy="954049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39" name="Screenshot (25).png"/>
          <p:cNvPicPr>
            <a:picLocks noGrp="1" noChangeAspect="1"/>
          </p:cNvPicPr>
          <p:nvPr>
            <p:ph type="pic" idx="13"/>
          </p:nvPr>
        </p:nvPicPr>
        <p:blipFill>
          <a:blip r:embed="rId4"/>
          <a:srcRect l="16677" r="16677" b="1"/>
          <a:stretch>
            <a:fillRect/>
          </a:stretch>
        </p:blipFill>
        <p:spPr>
          <a:xfrm>
            <a:off x="7421463" y="2404490"/>
            <a:ext cx="2921001" cy="20566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65" y="21600"/>
                </a:lnTo>
                <a:lnTo>
                  <a:pt x="21600" y="19724"/>
                </a:lnTo>
                <a:lnTo>
                  <a:pt x="20229" y="50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340" name="Shape 340"/>
          <p:cNvSpPr/>
          <p:nvPr/>
        </p:nvSpPr>
        <p:spPr>
          <a:xfrm rot="11691878" flipH="1">
            <a:off x="5111850" y="218247"/>
            <a:ext cx="1687116" cy="215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7" y="0"/>
                </a:moveTo>
                <a:lnTo>
                  <a:pt x="0" y="7818"/>
                </a:lnTo>
                <a:lnTo>
                  <a:pt x="4127" y="7818"/>
                </a:lnTo>
                <a:cubicBezTo>
                  <a:pt x="4127" y="7860"/>
                  <a:pt x="4125" y="7904"/>
                  <a:pt x="4125" y="7946"/>
                </a:cubicBezTo>
                <a:cubicBezTo>
                  <a:pt x="4125" y="15487"/>
                  <a:pt x="11948" y="21600"/>
                  <a:pt x="21598" y="21600"/>
                </a:cubicBezTo>
                <a:cubicBezTo>
                  <a:pt x="21598" y="21600"/>
                  <a:pt x="21600" y="21600"/>
                  <a:pt x="21600" y="21600"/>
                </a:cubicBezTo>
                <a:lnTo>
                  <a:pt x="21600" y="16556"/>
                </a:lnTo>
                <a:cubicBezTo>
                  <a:pt x="21600" y="16556"/>
                  <a:pt x="21598" y="16556"/>
                  <a:pt x="21598" y="16556"/>
                </a:cubicBezTo>
                <a:cubicBezTo>
                  <a:pt x="15512" y="16556"/>
                  <a:pt x="10578" y="12702"/>
                  <a:pt x="10578" y="7946"/>
                </a:cubicBezTo>
                <a:cubicBezTo>
                  <a:pt x="10578" y="7903"/>
                  <a:pt x="10582" y="7860"/>
                  <a:pt x="10582" y="7818"/>
                </a:cubicBezTo>
                <a:lnTo>
                  <a:pt x="14736" y="7818"/>
                </a:lnTo>
                <a:lnTo>
                  <a:pt x="7367" y="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41" name="Shape 341"/>
          <p:cNvSpPr/>
          <p:nvPr/>
        </p:nvSpPr>
        <p:spPr>
          <a:xfrm rot="5288459" flipH="1">
            <a:off x="5920464" y="5194464"/>
            <a:ext cx="1153716" cy="14764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7" y="0"/>
                </a:moveTo>
                <a:lnTo>
                  <a:pt x="0" y="7818"/>
                </a:lnTo>
                <a:lnTo>
                  <a:pt x="4127" y="7818"/>
                </a:lnTo>
                <a:cubicBezTo>
                  <a:pt x="4127" y="7860"/>
                  <a:pt x="4125" y="7904"/>
                  <a:pt x="4125" y="7946"/>
                </a:cubicBezTo>
                <a:cubicBezTo>
                  <a:pt x="4125" y="15487"/>
                  <a:pt x="11948" y="21600"/>
                  <a:pt x="21598" y="21600"/>
                </a:cubicBezTo>
                <a:cubicBezTo>
                  <a:pt x="21598" y="21600"/>
                  <a:pt x="21600" y="21600"/>
                  <a:pt x="21600" y="21600"/>
                </a:cubicBezTo>
                <a:lnTo>
                  <a:pt x="21600" y="16556"/>
                </a:lnTo>
                <a:cubicBezTo>
                  <a:pt x="21600" y="16556"/>
                  <a:pt x="21598" y="16556"/>
                  <a:pt x="21598" y="16556"/>
                </a:cubicBezTo>
                <a:cubicBezTo>
                  <a:pt x="15512" y="16556"/>
                  <a:pt x="10578" y="12702"/>
                  <a:pt x="10578" y="7946"/>
                </a:cubicBezTo>
                <a:cubicBezTo>
                  <a:pt x="10578" y="7903"/>
                  <a:pt x="10582" y="7860"/>
                  <a:pt x="10582" y="7818"/>
                </a:cubicBezTo>
                <a:lnTo>
                  <a:pt x="14736" y="7818"/>
                </a:lnTo>
                <a:lnTo>
                  <a:pt x="7367" y="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Rectangle 86"/>
          <p:cNvSpPr/>
          <p:nvPr/>
        </p:nvSpPr>
        <p:spPr>
          <a:xfrm>
            <a:off x="2384728" y="1574546"/>
            <a:ext cx="2552404" cy="3400926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endParaRPr/>
          </a:p>
        </p:txBody>
      </p:sp>
      <p:sp>
        <p:nvSpPr>
          <p:cNvPr id="344" name="Rectangle 89"/>
          <p:cNvSpPr/>
          <p:nvPr/>
        </p:nvSpPr>
        <p:spPr>
          <a:xfrm>
            <a:off x="7103236" y="1574546"/>
            <a:ext cx="2552404" cy="3400926"/>
          </a:xfrm>
          <a:prstGeom prst="rect">
            <a:avLst/>
          </a:prstGeom>
          <a:solidFill>
            <a:srgbClr val="612A8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endParaRPr/>
          </a:p>
        </p:txBody>
      </p:sp>
      <p:sp>
        <p:nvSpPr>
          <p:cNvPr id="345" name="Rectangle 150"/>
          <p:cNvSpPr txBox="1"/>
          <p:nvPr/>
        </p:nvSpPr>
        <p:spPr>
          <a:xfrm>
            <a:off x="7916651" y="1835792"/>
            <a:ext cx="81482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₹6-7</a:t>
            </a:r>
          </a:p>
        </p:txBody>
      </p:sp>
      <p:sp>
        <p:nvSpPr>
          <p:cNvPr id="346" name="Rectangle 151"/>
          <p:cNvSpPr txBox="1"/>
          <p:nvPr/>
        </p:nvSpPr>
        <p:spPr>
          <a:xfrm>
            <a:off x="7333581" y="2254717"/>
            <a:ext cx="2105208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per person  </a:t>
            </a:r>
          </a:p>
        </p:txBody>
      </p:sp>
      <p:sp>
        <p:nvSpPr>
          <p:cNvPr id="347" name="Rectangle: Rounded Corners 81"/>
          <p:cNvSpPr/>
          <p:nvPr/>
        </p:nvSpPr>
        <p:spPr>
          <a:xfrm>
            <a:off x="7592876" y="4276986"/>
            <a:ext cx="1586616" cy="339787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Lato"/>
                <a:ea typeface="Lato"/>
                <a:cs typeface="Lato"/>
                <a:sym typeface="Lato"/>
              </a:defRPr>
            </a:pPr>
            <a:endParaRPr/>
          </a:p>
        </p:txBody>
      </p:sp>
      <p:sp>
        <p:nvSpPr>
          <p:cNvPr id="348" name="Rectangle 156"/>
          <p:cNvSpPr txBox="1"/>
          <p:nvPr/>
        </p:nvSpPr>
        <p:spPr>
          <a:xfrm>
            <a:off x="7930292" y="4292991"/>
            <a:ext cx="766029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400" b="1"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Earning</a:t>
            </a:r>
          </a:p>
        </p:txBody>
      </p:sp>
      <p:sp>
        <p:nvSpPr>
          <p:cNvPr id="349" name="Rectangle 157"/>
          <p:cNvSpPr txBox="1"/>
          <p:nvPr/>
        </p:nvSpPr>
        <p:spPr>
          <a:xfrm>
            <a:off x="7195587" y="2717960"/>
            <a:ext cx="2358466" cy="1336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50000"/>
              </a:lnSpc>
              <a:def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The rain basera community head can sell the food provided to them at measly price of approximately ₹7.</a:t>
            </a:r>
          </a:p>
        </p:txBody>
      </p:sp>
      <p:sp>
        <p:nvSpPr>
          <p:cNvPr id="350" name="Rectangle 159"/>
          <p:cNvSpPr txBox="1"/>
          <p:nvPr/>
        </p:nvSpPr>
        <p:spPr>
          <a:xfrm>
            <a:off x="3195084" y="1835792"/>
            <a:ext cx="894171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₹100</a:t>
            </a:r>
          </a:p>
        </p:txBody>
      </p:sp>
      <p:sp>
        <p:nvSpPr>
          <p:cNvPr id="351" name="Rectangle 160"/>
          <p:cNvSpPr txBox="1"/>
          <p:nvPr/>
        </p:nvSpPr>
        <p:spPr>
          <a:xfrm>
            <a:off x="2612013" y="2254717"/>
            <a:ext cx="2105209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per driver per shift </a:t>
            </a:r>
          </a:p>
        </p:txBody>
      </p:sp>
      <p:sp>
        <p:nvSpPr>
          <p:cNvPr id="352" name="Rectangle: Rounded Corners 88"/>
          <p:cNvSpPr/>
          <p:nvPr/>
        </p:nvSpPr>
        <p:spPr>
          <a:xfrm>
            <a:off x="2871310" y="4276986"/>
            <a:ext cx="1586615" cy="339787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Lato"/>
                <a:ea typeface="Lato"/>
                <a:cs typeface="Lato"/>
                <a:sym typeface="Lato"/>
              </a:defRPr>
            </a:pPr>
            <a:endParaRPr/>
          </a:p>
        </p:txBody>
      </p:sp>
      <p:sp>
        <p:nvSpPr>
          <p:cNvPr id="353" name="Rectangle 163"/>
          <p:cNvSpPr txBox="1"/>
          <p:nvPr/>
        </p:nvSpPr>
        <p:spPr>
          <a:xfrm>
            <a:off x="3081727" y="4292991"/>
            <a:ext cx="1181011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400" b="1"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Expenditure </a:t>
            </a:r>
          </a:p>
        </p:txBody>
      </p:sp>
      <p:sp>
        <p:nvSpPr>
          <p:cNvPr id="354" name="Rectangle 164"/>
          <p:cNvSpPr txBox="1"/>
          <p:nvPr/>
        </p:nvSpPr>
        <p:spPr>
          <a:xfrm>
            <a:off x="2474019" y="2717960"/>
            <a:ext cx="2358466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50000"/>
              </a:lnSpc>
              <a:def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r>
              <a:t>The volunteer drivers are given around ₹100 per shift to carry approx. 10-20 KGs of food.</a:t>
            </a:r>
          </a:p>
        </p:txBody>
      </p:sp>
      <p:sp>
        <p:nvSpPr>
          <p:cNvPr id="355" name="TextBox 51"/>
          <p:cNvSpPr txBox="1"/>
          <p:nvPr/>
        </p:nvSpPr>
        <p:spPr>
          <a:xfrm>
            <a:off x="746268" y="172090"/>
            <a:ext cx="6688198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4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lvl1pPr>
          </a:lstStyle>
          <a:p>
            <a:r>
              <a:t>The Financials</a:t>
            </a:r>
          </a:p>
        </p:txBody>
      </p:sp>
      <p:sp>
        <p:nvSpPr>
          <p:cNvPr id="356" name="Rectangle 52"/>
          <p:cNvSpPr/>
          <p:nvPr/>
        </p:nvSpPr>
        <p:spPr>
          <a:xfrm>
            <a:off x="574183" y="357901"/>
            <a:ext cx="98474" cy="309490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7" name="Straight Connector 36"/>
          <p:cNvSpPr/>
          <p:nvPr/>
        </p:nvSpPr>
        <p:spPr>
          <a:xfrm flipH="1">
            <a:off x="10741059" y="395277"/>
            <a:ext cx="597502" cy="597501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8" name="Straight Connector 37"/>
          <p:cNvSpPr/>
          <p:nvPr/>
        </p:nvSpPr>
        <p:spPr>
          <a:xfrm flipH="1">
            <a:off x="11273247" y="190367"/>
            <a:ext cx="481121" cy="470487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9" name="Rectangle 86"/>
          <p:cNvSpPr/>
          <p:nvPr/>
        </p:nvSpPr>
        <p:spPr>
          <a:xfrm>
            <a:off x="2374900" y="5181600"/>
            <a:ext cx="2552404" cy="810126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endParaRPr/>
          </a:p>
        </p:txBody>
      </p:sp>
      <p:sp>
        <p:nvSpPr>
          <p:cNvPr id="360" name="Rectangle 89"/>
          <p:cNvSpPr/>
          <p:nvPr/>
        </p:nvSpPr>
        <p:spPr>
          <a:xfrm>
            <a:off x="7099300" y="5181600"/>
            <a:ext cx="2552404" cy="812800"/>
          </a:xfrm>
          <a:prstGeom prst="rect">
            <a:avLst/>
          </a:prstGeom>
          <a:solidFill>
            <a:srgbClr val="612A8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endParaRPr/>
          </a:p>
        </p:txBody>
      </p:sp>
      <p:sp>
        <p:nvSpPr>
          <p:cNvPr id="361" name="Shape 361"/>
          <p:cNvSpPr txBox="1"/>
          <p:nvPr/>
        </p:nvSpPr>
        <p:spPr>
          <a:xfrm>
            <a:off x="2613064" y="5207000"/>
            <a:ext cx="2071928" cy="789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500">
                <a:solidFill>
                  <a:srgbClr val="FFFFFF"/>
                </a:solidFill>
              </a:defRPr>
            </a:pPr>
            <a:r>
              <a:t>Total Expenditure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2 shifts * 2 drivers*100</a:t>
            </a:r>
          </a:p>
          <a:p>
            <a:pPr algn="ctr">
              <a:defRPr sz="1500">
                <a:solidFill>
                  <a:srgbClr val="FFFFFF"/>
                </a:solidFill>
              </a:defRPr>
            </a:pPr>
            <a:r>
              <a:t>=₹400</a:t>
            </a:r>
          </a:p>
        </p:txBody>
      </p:sp>
      <p:sp>
        <p:nvSpPr>
          <p:cNvPr id="362" name="Shape 362"/>
          <p:cNvSpPr txBox="1"/>
          <p:nvPr/>
        </p:nvSpPr>
        <p:spPr>
          <a:xfrm>
            <a:off x="7303301" y="5181600"/>
            <a:ext cx="2131998" cy="840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500">
                <a:solidFill>
                  <a:srgbClr val="FFFFFF"/>
                </a:solidFill>
              </a:defRPr>
            </a:pPr>
            <a:r>
              <a:t>Total Earning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70 avg. inhabitants* ₹7</a:t>
            </a:r>
          </a:p>
          <a:p>
            <a:pPr algn="ctr">
              <a:defRPr sz="1500">
                <a:solidFill>
                  <a:srgbClr val="FFFFFF"/>
                </a:solidFill>
              </a:defRPr>
            </a:pPr>
            <a:r>
              <a:t>=₹490</a:t>
            </a:r>
          </a:p>
        </p:txBody>
      </p:sp>
      <p:sp>
        <p:nvSpPr>
          <p:cNvPr id="363" name="Shape 363"/>
          <p:cNvSpPr txBox="1"/>
          <p:nvPr/>
        </p:nvSpPr>
        <p:spPr>
          <a:xfrm>
            <a:off x="5803900" y="4978400"/>
            <a:ext cx="444500" cy="1078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6500">
                <a:solidFill>
                  <a:srgbClr val="FFFFFF"/>
                </a:solidFill>
                <a:latin typeface="Phosphate Inline"/>
                <a:ea typeface="Phosphate Inline"/>
                <a:cs typeface="Phosphate Inline"/>
                <a:sym typeface="Phosphate Inline"/>
              </a:defRPr>
            </a:lvl1pPr>
          </a:lstStyle>
          <a:p>
            <a:r>
              <a:t>&lt;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Freeform: Shape 9"/>
          <p:cNvSpPr/>
          <p:nvPr/>
        </p:nvSpPr>
        <p:spPr>
          <a:xfrm>
            <a:off x="-1" y="1083048"/>
            <a:ext cx="7403096" cy="46919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477" y="0"/>
                </a:lnTo>
                <a:lnTo>
                  <a:pt x="21600" y="6376"/>
                </a:lnTo>
                <a:lnTo>
                  <a:pt x="19699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3B38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6" name="Freeform: Shape 12"/>
          <p:cNvSpPr/>
          <p:nvPr/>
        </p:nvSpPr>
        <p:spPr>
          <a:xfrm flipH="1">
            <a:off x="-3" y="4060395"/>
            <a:ext cx="3238503" cy="20524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123" y="0"/>
                </a:lnTo>
                <a:lnTo>
                  <a:pt x="0" y="6376"/>
                </a:lnTo>
                <a:lnTo>
                  <a:pt x="1901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612A8A">
                  <a:alpha val="58000"/>
                </a:srgbClr>
              </a:gs>
              <a:gs pos="18000">
                <a:srgbClr val="612A8A">
                  <a:alpha val="58999"/>
                </a:srgbClr>
              </a:gs>
              <a:gs pos="84000">
                <a:srgbClr val="7030A0">
                  <a:alpha val="95000"/>
                </a:srgbClr>
              </a:gs>
              <a:gs pos="100000">
                <a:srgbClr val="652B91">
                  <a:alpha val="90000"/>
                </a:srgbClr>
              </a:gs>
            </a:gsLst>
            <a:path path="circle">
              <a:fillToRect l="62278" t="119636" r="37721" b="-19636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7" name="TextBox 4"/>
          <p:cNvSpPr txBox="1"/>
          <p:nvPr/>
        </p:nvSpPr>
        <p:spPr>
          <a:xfrm>
            <a:off x="7415796" y="1903521"/>
            <a:ext cx="3636779" cy="1209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7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pPr>
            <a:r>
              <a:t>FUTURE</a:t>
            </a:r>
          </a:p>
          <a:p>
            <a:pPr>
              <a:defRPr sz="3700" b="1">
                <a:solidFill>
                  <a:srgbClr val="FFFFFF"/>
                </a:solidFill>
                <a:latin typeface="Kelson Sans"/>
                <a:ea typeface="Kelson Sans"/>
                <a:cs typeface="Kelson Sans"/>
                <a:sym typeface="Kelson Sans"/>
              </a:defRPr>
            </a:pPr>
            <a:r>
              <a:t>POSSIBILITIES</a:t>
            </a:r>
          </a:p>
        </p:txBody>
      </p:sp>
      <p:sp>
        <p:nvSpPr>
          <p:cNvPr id="368" name="Rectangle 5"/>
          <p:cNvSpPr/>
          <p:nvPr/>
        </p:nvSpPr>
        <p:spPr>
          <a:xfrm rot="16200000">
            <a:off x="7599311" y="1721032"/>
            <a:ext cx="98474" cy="309490"/>
          </a:xfrm>
          <a:prstGeom prst="rect">
            <a:avLst/>
          </a:prstGeom>
          <a:solidFill>
            <a:srgbClr val="A15CD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9" name="TextBox 6"/>
          <p:cNvSpPr txBox="1"/>
          <p:nvPr/>
        </p:nvSpPr>
        <p:spPr>
          <a:xfrm>
            <a:off x="7403094" y="4052039"/>
            <a:ext cx="4079156" cy="160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40368" indent="-140368">
              <a:buSzPct val="100000"/>
              <a:buChar char="•"/>
              <a:defRPr sz="1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rPr dirty="0"/>
              <a:t>We could also add Hotspot detection and aim to work for the bottom 1% of the population.</a:t>
            </a:r>
          </a:p>
          <a:p>
            <a:pPr marL="140368" indent="-140368">
              <a:buSzPct val="100000"/>
              <a:buChar char="•"/>
              <a:defRPr sz="1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rPr dirty="0"/>
              <a:t>With increase in the no. of rain </a:t>
            </a:r>
            <a:r>
              <a:rPr dirty="0" err="1"/>
              <a:t>baseras</a:t>
            </a:r>
            <a:r>
              <a:rPr dirty="0"/>
              <a:t> and </a:t>
            </a:r>
            <a:r>
              <a:rPr dirty="0" smtClean="0"/>
              <a:t>hotels</a:t>
            </a:r>
            <a:r>
              <a:rPr lang="en-IN" dirty="0" smtClean="0"/>
              <a:t> working with us, </a:t>
            </a:r>
            <a:r>
              <a:rPr dirty="0" smtClean="0"/>
              <a:t>we </a:t>
            </a:r>
            <a:r>
              <a:rPr dirty="0"/>
              <a:t>could increase our network of distribution.</a:t>
            </a:r>
          </a:p>
          <a:p>
            <a:pPr marL="140368" indent="-140368">
              <a:buSzPct val="100000"/>
              <a:buChar char="•"/>
              <a:defRPr sz="1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rPr dirty="0"/>
              <a:t>The collection sites can be extended to banquets and farm-houses in wedding seasons.</a:t>
            </a:r>
          </a:p>
        </p:txBody>
      </p:sp>
      <p:sp>
        <p:nvSpPr>
          <p:cNvPr id="370" name="Straight Connector 13"/>
          <p:cNvSpPr/>
          <p:nvPr/>
        </p:nvSpPr>
        <p:spPr>
          <a:xfrm flipH="1">
            <a:off x="10336460" y="430774"/>
            <a:ext cx="1131743" cy="1131742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1" name="Straight Connector 14"/>
          <p:cNvSpPr/>
          <p:nvPr/>
        </p:nvSpPr>
        <p:spPr>
          <a:xfrm flipH="1">
            <a:off x="11216392" y="-56727"/>
            <a:ext cx="975609" cy="954049"/>
          </a:xfrm>
          <a:prstGeom prst="line">
            <a:avLst/>
          </a:prstGeom>
          <a:ln w="28575">
            <a:solidFill>
              <a:srgbClr val="A6A6A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72" name="ZerOHunger4.pn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3023" t="20968" r="2341" b="6997"/>
          <a:stretch>
            <a:fillRect/>
          </a:stretch>
        </p:blipFill>
        <p:spPr>
          <a:xfrm>
            <a:off x="-2" y="1333499"/>
            <a:ext cx="7057630" cy="4191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9699" y="21600"/>
                </a:lnTo>
                <a:lnTo>
                  <a:pt x="21600" y="6376"/>
                </a:lnTo>
                <a:lnTo>
                  <a:pt x="20478" y="0"/>
                </a:lnTo>
                <a:lnTo>
                  <a:pt x="0" y="0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395</Words>
  <Application>Microsoft Office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Calibri Light</vt:lpstr>
      <vt:lpstr>Gill Sans</vt:lpstr>
      <vt:lpstr>Helvetica Neue</vt:lpstr>
      <vt:lpstr>Kelson Sans</vt:lpstr>
      <vt:lpstr>Lato</vt:lpstr>
      <vt:lpstr>Lato Medium</vt:lpstr>
      <vt:lpstr>Phosphate Inline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Jatin</cp:lastModifiedBy>
  <cp:revision>2</cp:revision>
  <dcterms:modified xsi:type="dcterms:W3CDTF">2020-01-26T07:19:08Z</dcterms:modified>
</cp:coreProperties>
</file>